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01" r:id="rId2"/>
    <p:sldId id="256" r:id="rId3"/>
    <p:sldId id="270" r:id="rId4"/>
    <p:sldId id="261" r:id="rId5"/>
    <p:sldId id="257" r:id="rId6"/>
    <p:sldId id="313" r:id="rId7"/>
    <p:sldId id="302" r:id="rId8"/>
    <p:sldId id="258" r:id="rId9"/>
    <p:sldId id="267" r:id="rId10"/>
    <p:sldId id="268" r:id="rId11"/>
    <p:sldId id="278" r:id="rId12"/>
    <p:sldId id="289" r:id="rId13"/>
    <p:sldId id="305" r:id="rId14"/>
    <p:sldId id="299" r:id="rId15"/>
    <p:sldId id="295" r:id="rId16"/>
    <p:sldId id="317" r:id="rId17"/>
    <p:sldId id="303" r:id="rId18"/>
    <p:sldId id="304" r:id="rId19"/>
    <p:sldId id="314" r:id="rId20"/>
    <p:sldId id="309" r:id="rId21"/>
    <p:sldId id="310" r:id="rId22"/>
    <p:sldId id="318" r:id="rId23"/>
    <p:sldId id="319" r:id="rId24"/>
    <p:sldId id="306" r:id="rId25"/>
    <p:sldId id="307" r:id="rId26"/>
    <p:sldId id="308" r:id="rId27"/>
    <p:sldId id="316" r:id="rId28"/>
    <p:sldId id="320"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143" autoAdjust="0"/>
  </p:normalViewPr>
  <p:slideViewPr>
    <p:cSldViewPr>
      <p:cViewPr varScale="1">
        <p:scale>
          <a:sx n="86" d="100"/>
          <a:sy n="86" d="100"/>
        </p:scale>
        <p:origin x="1354"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4B9F7-95BB-41AD-A6C4-9473353F297B}" type="datetimeFigureOut">
              <a:rPr lang="en-US" smtClean="0"/>
              <a:pPr/>
              <a:t>5/10/2023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906EF-EC53-4A9D-B360-6F35110BBDAC}" type="slidenum">
              <a:rPr lang="en-US" smtClean="0"/>
              <a:pPr/>
              <a:t>‹#›</a:t>
            </a:fld>
            <a:endParaRPr lang="en-US"/>
          </a:p>
        </p:txBody>
      </p:sp>
    </p:spTree>
    <p:extLst>
      <p:ext uri="{BB962C8B-B14F-4D97-AF65-F5344CB8AC3E}">
        <p14:creationId xmlns:p14="http://schemas.microsoft.com/office/powerpoint/2010/main" val="286214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Background</a:t>
            </a:r>
            <a:r>
              <a:rPr lang="en-US" baseline="0" dirty="0"/>
              <a:t> Check: No felonies in the last 7 years (from time the case was CLOSED, not from when charged). No Misdemeanor charges related to theft, violence, or sex related crimes. </a:t>
            </a:r>
            <a:endParaRPr lang="en-US" dirty="0"/>
          </a:p>
        </p:txBody>
      </p:sp>
      <p:sp>
        <p:nvSpPr>
          <p:cNvPr id="4" name="Slide Number Placeholder 3"/>
          <p:cNvSpPr>
            <a:spLocks noGrp="1"/>
          </p:cNvSpPr>
          <p:nvPr>
            <p:ph type="sldNum" sz="quarter" idx="10"/>
          </p:nvPr>
        </p:nvSpPr>
        <p:spPr/>
        <p:txBody>
          <a:bodyPr/>
          <a:lstStyle/>
          <a:p>
            <a:fld id="{DE2906EF-EC53-4A9D-B360-6F35110BBDAC}"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Background</a:t>
            </a:r>
            <a:r>
              <a:rPr lang="en-US" baseline="0" dirty="0"/>
              <a:t> Check: No felonies in the last 7 years (from time the case was CLOSED, not from when charged). No Misdemeanor charges related to theft, violence, or sex related crimes. </a:t>
            </a:r>
            <a:endParaRPr lang="en-US" dirty="0"/>
          </a:p>
        </p:txBody>
      </p:sp>
      <p:sp>
        <p:nvSpPr>
          <p:cNvPr id="4" name="Slide Number Placeholder 3"/>
          <p:cNvSpPr>
            <a:spLocks noGrp="1"/>
          </p:cNvSpPr>
          <p:nvPr>
            <p:ph type="sldNum" sz="quarter" idx="10"/>
          </p:nvPr>
        </p:nvSpPr>
        <p:spPr/>
        <p:txBody>
          <a:bodyPr/>
          <a:lstStyle/>
          <a:p>
            <a:fld id="{DE2906EF-EC53-4A9D-B360-6F35110BBDAC}"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Background</a:t>
            </a:r>
            <a:r>
              <a:rPr lang="en-US" baseline="0" dirty="0"/>
              <a:t> Check: No felonies in the last 7 years (from time the case was CLOSED, not from when charged). No Misdemeanor charges related to theft, violence, or sex related crimes. </a:t>
            </a:r>
            <a:endParaRPr lang="en-US" dirty="0"/>
          </a:p>
        </p:txBody>
      </p:sp>
      <p:sp>
        <p:nvSpPr>
          <p:cNvPr id="4" name="Slide Number Placeholder 3"/>
          <p:cNvSpPr>
            <a:spLocks noGrp="1"/>
          </p:cNvSpPr>
          <p:nvPr>
            <p:ph type="sldNum" sz="quarter" idx="10"/>
          </p:nvPr>
        </p:nvSpPr>
        <p:spPr/>
        <p:txBody>
          <a:bodyPr/>
          <a:lstStyle/>
          <a:p>
            <a:fld id="{DE2906EF-EC53-4A9D-B360-6F35110BBDAC}"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Background</a:t>
            </a:r>
            <a:r>
              <a:rPr lang="en-US" baseline="0" dirty="0"/>
              <a:t> Check: No felonies in the last 7 years (from time the case was CLOSED, not from when charged). No Misdemeanor charges related to theft, violence, or sex related crimes. </a:t>
            </a:r>
            <a:endParaRPr lang="en-US" dirty="0"/>
          </a:p>
        </p:txBody>
      </p:sp>
      <p:sp>
        <p:nvSpPr>
          <p:cNvPr id="4" name="Slide Number Placeholder 3"/>
          <p:cNvSpPr>
            <a:spLocks noGrp="1"/>
          </p:cNvSpPr>
          <p:nvPr>
            <p:ph type="sldNum" sz="quarter" idx="10"/>
          </p:nvPr>
        </p:nvSpPr>
        <p:spPr/>
        <p:txBody>
          <a:bodyPr/>
          <a:lstStyle/>
          <a:p>
            <a:fld id="{DE2906EF-EC53-4A9D-B360-6F35110BBDAC}"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Background</a:t>
            </a:r>
            <a:r>
              <a:rPr lang="en-US" baseline="0" dirty="0"/>
              <a:t> Check: No felonies in the last 7 years (from time the case was CLOSED, not from when charged). No Misdemeanor charges related to theft, violence, or sex related crimes. </a:t>
            </a:r>
            <a:endParaRPr lang="en-US" dirty="0"/>
          </a:p>
        </p:txBody>
      </p:sp>
      <p:sp>
        <p:nvSpPr>
          <p:cNvPr id="4" name="Slide Number Placeholder 3"/>
          <p:cNvSpPr>
            <a:spLocks noGrp="1"/>
          </p:cNvSpPr>
          <p:nvPr>
            <p:ph type="sldNum" sz="quarter" idx="10"/>
          </p:nvPr>
        </p:nvSpPr>
        <p:spPr/>
        <p:txBody>
          <a:bodyPr/>
          <a:lstStyle/>
          <a:p>
            <a:fld id="{DE2906EF-EC53-4A9D-B360-6F35110BBDAC}" type="slidenum">
              <a:rPr lang="en-US" smtClean="0"/>
              <a:pPr/>
              <a:t>12</a:t>
            </a:fld>
            <a:endParaRPr lang="en-US"/>
          </a:p>
        </p:txBody>
      </p:sp>
    </p:spTree>
    <p:extLst>
      <p:ext uri="{BB962C8B-B14F-4D97-AF65-F5344CB8AC3E}">
        <p14:creationId xmlns:p14="http://schemas.microsoft.com/office/powerpoint/2010/main" val="806961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2366EC8-15B9-4C21-9222-5159E7F18C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C5C81C-E0FD-4DFC-B379-918166C3D60E}" type="slidenum">
              <a:rPr lang="en-US" altLang="en-US" smtClean="0"/>
              <a:pPr>
                <a:spcBef>
                  <a:spcPct val="0"/>
                </a:spcBef>
              </a:pPr>
              <a:t>18</a:t>
            </a:fld>
            <a:endParaRPr lang="en-US" altLang="en-US"/>
          </a:p>
        </p:txBody>
      </p:sp>
      <p:sp>
        <p:nvSpPr>
          <p:cNvPr id="8195" name="Rectangle 2">
            <a:extLst>
              <a:ext uri="{FF2B5EF4-FFF2-40B4-BE49-F238E27FC236}">
                <a16:creationId xmlns:a16="http://schemas.microsoft.com/office/drawing/2014/main" id="{115213FA-9750-47D6-BE38-9F7F3530185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8C52E48-64C1-444C-893A-84B5E1C6A9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2366EC8-15B9-4C21-9222-5159E7F18C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C5C81C-E0FD-4DFC-B379-918166C3D60E}" type="slidenum">
              <a:rPr lang="en-US" altLang="en-US" smtClean="0"/>
              <a:pPr>
                <a:spcBef>
                  <a:spcPct val="0"/>
                </a:spcBef>
              </a:pPr>
              <a:t>24</a:t>
            </a:fld>
            <a:endParaRPr lang="en-US" altLang="en-US"/>
          </a:p>
        </p:txBody>
      </p:sp>
      <p:sp>
        <p:nvSpPr>
          <p:cNvPr id="8195" name="Rectangle 2">
            <a:extLst>
              <a:ext uri="{FF2B5EF4-FFF2-40B4-BE49-F238E27FC236}">
                <a16:creationId xmlns:a16="http://schemas.microsoft.com/office/drawing/2014/main" id="{115213FA-9750-47D6-BE38-9F7F3530185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8C52E48-64C1-444C-893A-84B5E1C6A9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2366EC8-15B9-4C21-9222-5159E7F18C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C5C81C-E0FD-4DFC-B379-918166C3D60E}" type="slidenum">
              <a:rPr lang="en-US" altLang="en-US" smtClean="0"/>
              <a:pPr>
                <a:spcBef>
                  <a:spcPct val="0"/>
                </a:spcBef>
              </a:pPr>
              <a:t>25</a:t>
            </a:fld>
            <a:endParaRPr lang="en-US" altLang="en-US"/>
          </a:p>
        </p:txBody>
      </p:sp>
      <p:sp>
        <p:nvSpPr>
          <p:cNvPr id="8195" name="Rectangle 2">
            <a:extLst>
              <a:ext uri="{FF2B5EF4-FFF2-40B4-BE49-F238E27FC236}">
                <a16:creationId xmlns:a16="http://schemas.microsoft.com/office/drawing/2014/main" id="{115213FA-9750-47D6-BE38-9F7F3530185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8C52E48-64C1-444C-893A-84B5E1C6A9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965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2366EC8-15B9-4C21-9222-5159E7F18C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C5C81C-E0FD-4DFC-B379-918166C3D60E}" type="slidenum">
              <a:rPr lang="en-US" altLang="en-US" smtClean="0"/>
              <a:pPr>
                <a:spcBef>
                  <a:spcPct val="0"/>
                </a:spcBef>
              </a:pPr>
              <a:t>26</a:t>
            </a:fld>
            <a:endParaRPr lang="en-US" altLang="en-US"/>
          </a:p>
        </p:txBody>
      </p:sp>
      <p:sp>
        <p:nvSpPr>
          <p:cNvPr id="8195" name="Rectangle 2">
            <a:extLst>
              <a:ext uri="{FF2B5EF4-FFF2-40B4-BE49-F238E27FC236}">
                <a16:creationId xmlns:a16="http://schemas.microsoft.com/office/drawing/2014/main" id="{115213FA-9750-47D6-BE38-9F7F3530185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8C52E48-64C1-444C-893A-84B5E1C6A9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65161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A64FE4D-B6C7-4D93-9CDA-E760CCBC0C80}" type="datetimeFigureOut">
              <a:rPr lang="en-US" smtClean="0"/>
              <a:pPr/>
              <a:t>5/10/2023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8E97BDB-BF80-4242-9681-AEF7008ACE8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64FE4D-B6C7-4D93-9CDA-E760CCBC0C80}"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97BDB-BF80-4242-9681-AEF7008ACE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9A64FE4D-B6C7-4D93-9CDA-E760CCBC0C80}" type="datetimeFigureOut">
              <a:rPr lang="en-US" smtClean="0"/>
              <a:pPr/>
              <a:t>5/10/2023</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8E97BDB-BF80-4242-9681-AEF7008ACE8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2437" y="5919524"/>
            <a:ext cx="8239126" cy="318490"/>
          </a:xfrm>
          <a:prstGeom prst="rect">
            <a:avLst/>
          </a:prstGeom>
        </p:spPr>
        <p:txBody>
          <a:bodyPr lIns="45719" tIns="45719" rIns="45719" bIns="45719" anchor="b"/>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1287496"/>
            <a:ext cx="8239127" cy="2324101"/>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2438" y="3598433"/>
            <a:ext cx="8239125" cy="952501"/>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4502906" y="6540500"/>
            <a:ext cx="138189" cy="187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724583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64FE4D-B6C7-4D93-9CDA-E760CCBC0C80}"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97BDB-BF80-4242-9681-AEF7008ACE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A64FE4D-B6C7-4D93-9CDA-E760CCBC0C80}" type="datetimeFigureOut">
              <a:rPr lang="en-US" smtClean="0"/>
              <a:pPr/>
              <a:t>5/10/2023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E8E97BDB-BF80-4242-9681-AEF7008ACE8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64FE4D-B6C7-4D93-9CDA-E760CCBC0C80}"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97BDB-BF80-4242-9681-AEF7008ACE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A64FE4D-B6C7-4D93-9CDA-E760CCBC0C80}" type="datetimeFigureOut">
              <a:rPr lang="en-US" smtClean="0"/>
              <a:pPr/>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E97BDB-BF80-4242-9681-AEF7008ACE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A64FE4D-B6C7-4D93-9CDA-E760CCBC0C80}" type="datetimeFigureOut">
              <a:rPr lang="en-US" smtClean="0"/>
              <a:pPr/>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97BDB-BF80-4242-9681-AEF7008ACE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A64FE4D-B6C7-4D93-9CDA-E760CCBC0C80}" type="datetimeFigureOut">
              <a:rPr lang="en-US" smtClean="0"/>
              <a:pPr/>
              <a:t>5/10/2023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E8E97BDB-BF80-4242-9681-AEF7008ACE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64FE4D-B6C7-4D93-9CDA-E760CCBC0C80}"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97BDB-BF80-4242-9681-AEF7008ACE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9A64FE4D-B6C7-4D93-9CDA-E760CCBC0C80}"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97BDB-BF80-4242-9681-AEF7008ACE8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A64FE4D-B6C7-4D93-9CDA-E760CCBC0C80}" type="datetimeFigureOut">
              <a:rPr lang="en-US" smtClean="0"/>
              <a:pPr/>
              <a:t>5/10/2023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8E97BDB-BF80-4242-9681-AEF7008ACE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outube.com/watch?v=SFu8xXVgWM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 Id="rId5" Type="http://schemas.openxmlformats.org/officeDocument/2006/relationships/image" Target="../media/image48.jp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gif"/><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9.png"/><Relationship Id="rId4" Type="http://schemas.openxmlformats.org/officeDocument/2006/relationships/image" Target="../media/image4.png"/><Relationship Id="rId9"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19.jpeg"/><Relationship Id="rId12"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3.gif"/><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GIF"/><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838200"/>
          </a:xfrm>
        </p:spPr>
        <p:txBody>
          <a:bodyPr>
            <a:normAutofit fontScale="90000"/>
          </a:bodyPr>
          <a:lstStyle/>
          <a:p>
            <a:pPr algn="ctr"/>
            <a:r>
              <a:rPr lang="en-US" sz="4400" dirty="0"/>
              <a:t>   </a:t>
            </a:r>
            <a:r>
              <a:rPr lang="en-US" sz="3000" dirty="0"/>
              <a:t> </a:t>
            </a:r>
            <a:br>
              <a:rPr lang="en-US" sz="3000" dirty="0"/>
            </a:br>
            <a:r>
              <a:rPr lang="en-US" sz="3600" dirty="0"/>
              <a:t>Accentuating the “I” in IEPs and IPEs</a:t>
            </a:r>
          </a:p>
        </p:txBody>
      </p:sp>
      <p:pic>
        <p:nvPicPr>
          <p:cNvPr id="6" name="Picture 5" descr="new_handon logo"/>
          <p:cNvPicPr>
            <a:picLocks noChangeAspect="1" noChangeArrowheads="1"/>
          </p:cNvPicPr>
          <p:nvPr/>
        </p:nvPicPr>
        <p:blipFill>
          <a:blip r:embed="rId2" cstate="print"/>
          <a:srcRect/>
          <a:stretch>
            <a:fillRect/>
          </a:stretch>
        </p:blipFill>
        <p:spPr bwMode="auto">
          <a:xfrm>
            <a:off x="4343400" y="5638800"/>
            <a:ext cx="3429000" cy="1219200"/>
          </a:xfrm>
          <a:prstGeom prst="rect">
            <a:avLst/>
          </a:prstGeom>
          <a:noFill/>
          <a:ln w="9525">
            <a:noFill/>
            <a:miter lim="800000"/>
            <a:headEnd/>
            <a:tailEnd/>
          </a:ln>
        </p:spPr>
      </p:pic>
      <p:pic>
        <p:nvPicPr>
          <p:cNvPr id="11" name="Picture 10" descr="VR Logo.gif"/>
          <p:cNvPicPr>
            <a:picLocks noChangeAspect="1"/>
          </p:cNvPicPr>
          <p:nvPr/>
        </p:nvPicPr>
        <p:blipFill>
          <a:blip r:embed="rId3" cstate="print"/>
          <a:stretch>
            <a:fillRect/>
          </a:stretch>
        </p:blipFill>
        <p:spPr>
          <a:xfrm>
            <a:off x="619539" y="4220505"/>
            <a:ext cx="1214147" cy="1066698"/>
          </a:xfrm>
          <a:prstGeom prst="rect">
            <a:avLst/>
          </a:prstGeom>
        </p:spPr>
      </p:pic>
      <p:sp>
        <p:nvSpPr>
          <p:cNvPr id="10" name="TextBox 9"/>
          <p:cNvSpPr txBox="1"/>
          <p:nvPr/>
        </p:nvSpPr>
        <p:spPr>
          <a:xfrm>
            <a:off x="2217834" y="4023836"/>
            <a:ext cx="5257800" cy="738664"/>
          </a:xfrm>
          <a:prstGeom prst="rect">
            <a:avLst/>
          </a:prstGeom>
          <a:noFill/>
        </p:spPr>
        <p:txBody>
          <a:bodyPr wrap="square" rtlCol="0">
            <a:spAutoFit/>
          </a:bodyPr>
          <a:lstStyle/>
          <a:p>
            <a:endParaRPr lang="en-US" sz="3200" b="1" dirty="0">
              <a:latin typeface="Arial Rounded MT Bold" pitchFamily="34" charset="0"/>
            </a:endParaRPr>
          </a:p>
          <a:p>
            <a:endParaRPr lang="en-US" sz="1000" dirty="0"/>
          </a:p>
        </p:txBody>
      </p:sp>
      <p:pic>
        <p:nvPicPr>
          <p:cNvPr id="59395" name="Picture 3"/>
          <p:cNvPicPr>
            <a:picLocks noChangeAspect="1" noChangeArrowheads="1"/>
          </p:cNvPicPr>
          <p:nvPr/>
        </p:nvPicPr>
        <p:blipFill>
          <a:blip r:embed="rId4" cstate="print"/>
          <a:srcRect/>
          <a:stretch>
            <a:fillRect/>
          </a:stretch>
        </p:blipFill>
        <p:spPr bwMode="auto">
          <a:xfrm>
            <a:off x="6096000" y="4390197"/>
            <a:ext cx="1406138" cy="943803"/>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446232" y="5530669"/>
            <a:ext cx="1676400" cy="1219200"/>
          </a:xfrm>
          <a:prstGeom prst="rect">
            <a:avLst/>
          </a:prstGeom>
          <a:noFill/>
          <a:ln w="9525">
            <a:solidFill>
              <a:schemeClr val="accent1"/>
            </a:solidFill>
            <a:miter lim="800000"/>
            <a:headEnd/>
            <a:tailEnd/>
          </a:ln>
        </p:spPr>
      </p:pic>
      <p:pic>
        <p:nvPicPr>
          <p:cNvPr id="15" name="Picture 2"/>
          <p:cNvPicPr preferRelativeResize="0">
            <a:picLocks noChangeArrowheads="1" noChangeShapeType="1"/>
          </p:cNvPicPr>
          <p:nvPr/>
        </p:nvPicPr>
        <p:blipFill>
          <a:blip r:embed="rId6" cstate="print"/>
          <a:srcRect/>
          <a:stretch>
            <a:fillRect/>
          </a:stretch>
        </p:blipFill>
        <p:spPr bwMode="auto">
          <a:xfrm>
            <a:off x="659296" y="5320333"/>
            <a:ext cx="1600200" cy="1600200"/>
          </a:xfrm>
          <a:prstGeom prst="rect">
            <a:avLst/>
          </a:prstGeom>
          <a:noFill/>
          <a:ln w="0" algn="in">
            <a:noFill/>
            <a:miter lim="800000"/>
            <a:headEnd/>
            <a:tailEnd/>
          </a:ln>
          <a:effectLst/>
        </p:spPr>
      </p:pic>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3885172" y="1295400"/>
            <a:ext cx="3899438" cy="2728436"/>
          </a:xfrm>
          <a:prstGeom prst="rect">
            <a:avLst/>
          </a:prstGeom>
          <a:ln>
            <a:noFill/>
          </a:ln>
          <a:effectLst>
            <a:softEdge rad="63500"/>
          </a:effec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0775" y="4267302"/>
            <a:ext cx="3321077" cy="1019901"/>
          </a:xfrm>
          <a:prstGeom prst="rect">
            <a:avLst/>
          </a:prstGeom>
        </p:spPr>
      </p:pic>
      <p:pic>
        <p:nvPicPr>
          <p:cNvPr id="12" name="Picture 11" descr="https://mms.businesswire.com/media/20160926006392/en/308167/5/Hyatt_Master_Brand_Registered_Blue_%282%29.jpg">
            <a:extLst>
              <a:ext uri="{FF2B5EF4-FFF2-40B4-BE49-F238E27FC236}">
                <a16:creationId xmlns:a16="http://schemas.microsoft.com/office/drawing/2014/main" id="{55327955-7746-42D3-8EFA-B680B70866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1590811"/>
            <a:ext cx="3733800" cy="210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848600" cy="762000"/>
          </a:xfrm>
        </p:spPr>
        <p:txBody>
          <a:bodyPr>
            <a:noAutofit/>
          </a:bodyPr>
          <a:lstStyle/>
          <a:p>
            <a:r>
              <a:rPr lang="en-US" sz="4400" dirty="0"/>
              <a:t>Features of Program</a:t>
            </a:r>
          </a:p>
        </p:txBody>
      </p:sp>
      <p:sp>
        <p:nvSpPr>
          <p:cNvPr id="3" name="Content Placeholder 2"/>
          <p:cNvSpPr>
            <a:spLocks noGrp="1"/>
          </p:cNvSpPr>
          <p:nvPr>
            <p:ph idx="1"/>
          </p:nvPr>
        </p:nvSpPr>
        <p:spPr>
          <a:xfrm>
            <a:off x="381000" y="1143000"/>
            <a:ext cx="7239000" cy="2133600"/>
          </a:xfrm>
        </p:spPr>
        <p:txBody>
          <a:bodyPr>
            <a:normAutofit fontScale="25000" lnSpcReduction="20000"/>
          </a:bodyPr>
          <a:lstStyle/>
          <a:p>
            <a:pPr>
              <a:buNone/>
            </a:pPr>
            <a:endParaRPr lang="en-US" sz="3200" dirty="0"/>
          </a:p>
          <a:p>
            <a:r>
              <a:rPr lang="en-US" sz="10400" dirty="0"/>
              <a:t> </a:t>
            </a:r>
            <a:r>
              <a:rPr lang="en-US" sz="9600" dirty="0"/>
              <a:t>80-Hour Paid Internship over 2-8 weeks</a:t>
            </a:r>
          </a:p>
          <a:p>
            <a:r>
              <a:rPr lang="en-US" sz="9600" dirty="0"/>
              <a:t> Trainees are paid employees of Hyatt</a:t>
            </a:r>
          </a:p>
          <a:p>
            <a:pPr lvl="1"/>
            <a:r>
              <a:rPr lang="en-US" sz="8800" dirty="0"/>
              <a:t>Can list Hyatt as employment reference</a:t>
            </a:r>
          </a:p>
          <a:p>
            <a:r>
              <a:rPr lang="en-US" sz="9600" dirty="0"/>
              <a:t> Receive Certificates of Completion</a:t>
            </a:r>
          </a:p>
          <a:p>
            <a:r>
              <a:rPr lang="en-US" sz="9600" dirty="0"/>
              <a:t> Program includes uniforms, meals, etc.</a:t>
            </a:r>
          </a:p>
          <a:p>
            <a:r>
              <a:rPr lang="en-US" sz="9600" dirty="0"/>
              <a:t> Train with best professionals in industry</a:t>
            </a:r>
          </a:p>
          <a:p>
            <a:pPr>
              <a:buNone/>
            </a:pPr>
            <a:endParaRPr lang="en-US" dirty="0"/>
          </a:p>
        </p:txBody>
      </p:sp>
      <p:pic>
        <p:nvPicPr>
          <p:cNvPr id="4" name="Picture 3" descr="new_handon logo"/>
          <p:cNvPicPr>
            <a:picLocks noChangeAspect="1" noChangeArrowheads="1"/>
          </p:cNvPicPr>
          <p:nvPr/>
        </p:nvPicPr>
        <p:blipFill>
          <a:blip r:embed="rId3" cstate="print"/>
          <a:srcRect/>
          <a:stretch>
            <a:fillRect/>
          </a:stretch>
        </p:blipFill>
        <p:spPr bwMode="auto">
          <a:xfrm>
            <a:off x="5562600" y="5809008"/>
            <a:ext cx="2590800" cy="1048992"/>
          </a:xfrm>
          <a:prstGeom prst="rect">
            <a:avLst/>
          </a:prstGeom>
          <a:noFill/>
          <a:ln w="9525">
            <a:noFill/>
            <a:miter lim="800000"/>
            <a:headEnd/>
            <a:tailEnd/>
          </a:ln>
        </p:spPr>
      </p:pic>
      <p:pic>
        <p:nvPicPr>
          <p:cNvPr id="1026" name="Picture 2" descr="C:\Users\John\Desktop\DC pics Apr 14\IMG_0282.JPG"/>
          <p:cNvPicPr>
            <a:picLocks noChangeAspect="1" noChangeArrowheads="1"/>
          </p:cNvPicPr>
          <p:nvPr/>
        </p:nvPicPr>
        <p:blipFill>
          <a:blip r:embed="rId4" cstate="print"/>
          <a:srcRect/>
          <a:stretch>
            <a:fillRect/>
          </a:stretch>
        </p:blipFill>
        <p:spPr bwMode="auto">
          <a:xfrm>
            <a:off x="1219200" y="3657600"/>
            <a:ext cx="41910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848600" cy="762000"/>
          </a:xfrm>
        </p:spPr>
        <p:txBody>
          <a:bodyPr>
            <a:noAutofit/>
          </a:bodyPr>
          <a:lstStyle/>
          <a:p>
            <a:r>
              <a:rPr lang="en-US" sz="4400" dirty="0"/>
              <a:t>     Certificate  Example</a:t>
            </a:r>
          </a:p>
        </p:txBody>
      </p:sp>
      <p:sp>
        <p:nvSpPr>
          <p:cNvPr id="3" name="Content Placeholder 2"/>
          <p:cNvSpPr>
            <a:spLocks noGrp="1"/>
          </p:cNvSpPr>
          <p:nvPr>
            <p:ph idx="1"/>
          </p:nvPr>
        </p:nvSpPr>
        <p:spPr>
          <a:xfrm>
            <a:off x="1905000" y="1143000"/>
            <a:ext cx="4876800" cy="2133600"/>
          </a:xfrm>
        </p:spPr>
        <p:txBody>
          <a:bodyPr>
            <a:normAutofit/>
          </a:bodyPr>
          <a:lstStyle/>
          <a:p>
            <a:pPr>
              <a:buNone/>
            </a:pP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09600" y="990600"/>
            <a:ext cx="7162800" cy="502919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381000"/>
          </a:xfrm>
        </p:spPr>
        <p:txBody>
          <a:bodyPr>
            <a:noAutofit/>
          </a:bodyPr>
          <a:lstStyle/>
          <a:p>
            <a:pPr algn="ctr"/>
            <a:endParaRPr lang="en-US" sz="4000" dirty="0"/>
          </a:p>
        </p:txBody>
      </p:sp>
      <p:sp>
        <p:nvSpPr>
          <p:cNvPr id="3" name="Content Placeholder 2"/>
          <p:cNvSpPr>
            <a:spLocks noGrp="1"/>
          </p:cNvSpPr>
          <p:nvPr>
            <p:ph idx="1"/>
          </p:nvPr>
        </p:nvSpPr>
        <p:spPr>
          <a:xfrm>
            <a:off x="3313" y="533400"/>
            <a:ext cx="8610600" cy="838200"/>
          </a:xfrm>
        </p:spPr>
        <p:txBody>
          <a:bodyPr>
            <a:normAutofit/>
          </a:bodyPr>
          <a:lstStyle/>
          <a:p>
            <a:pPr marL="0" lvl="0" indent="0">
              <a:buNone/>
            </a:pPr>
            <a:r>
              <a:rPr lang="en-US" sz="2800" b="1" dirty="0">
                <a:solidFill>
                  <a:srgbClr val="002060"/>
                </a:solidFill>
              </a:rPr>
              <a:t>FL Restaurant Assn Food Handler’s Certification</a:t>
            </a:r>
          </a:p>
          <a:p>
            <a:pPr marL="0" lvl="0" indent="0">
              <a:buNone/>
            </a:pPr>
            <a:endParaRPr lang="en-US" dirty="0"/>
          </a:p>
          <a:p>
            <a:pPr marL="0" indent="0">
              <a:buNone/>
            </a:pPr>
            <a:endParaRPr lang="en-US" sz="3800" dirty="0"/>
          </a:p>
          <a:p>
            <a:pPr marL="0" indent="0">
              <a:buNone/>
            </a:pPr>
            <a:endParaRPr lang="en-US" sz="2200" dirty="0"/>
          </a:p>
          <a:p>
            <a:pPr algn="ctr">
              <a:buNone/>
            </a:pPr>
            <a:endParaRPr lang="en-US" sz="3800" dirty="0"/>
          </a:p>
        </p:txBody>
      </p:sp>
      <p:pic>
        <p:nvPicPr>
          <p:cNvPr id="4" name="Picture 3" descr="new_handon logo"/>
          <p:cNvPicPr>
            <a:picLocks noChangeAspect="1" noChangeArrowheads="1"/>
          </p:cNvPicPr>
          <p:nvPr/>
        </p:nvPicPr>
        <p:blipFill>
          <a:blip r:embed="rId3" cstate="print"/>
          <a:srcRect/>
          <a:stretch>
            <a:fillRect/>
          </a:stretch>
        </p:blipFill>
        <p:spPr bwMode="auto">
          <a:xfrm>
            <a:off x="1605170" y="5281613"/>
            <a:ext cx="2590800" cy="1048992"/>
          </a:xfrm>
          <a:prstGeom prst="rect">
            <a:avLst/>
          </a:prstGeom>
          <a:noFill/>
          <a:ln w="9525">
            <a:noFill/>
            <a:miter lim="800000"/>
            <a:headEnd/>
            <a:tailEnd/>
          </a:ln>
        </p:spPr>
      </p:pic>
      <p:pic>
        <p:nvPicPr>
          <p:cNvPr id="8" name="Picture 7" descr="VR Logo.gif"/>
          <p:cNvPicPr>
            <a:picLocks noChangeAspect="1"/>
          </p:cNvPicPr>
          <p:nvPr/>
        </p:nvPicPr>
        <p:blipFill>
          <a:blip r:embed="rId4" cstate="print"/>
          <a:stretch>
            <a:fillRect/>
          </a:stretch>
        </p:blipFill>
        <p:spPr>
          <a:xfrm>
            <a:off x="304800" y="5281613"/>
            <a:ext cx="1099930" cy="984595"/>
          </a:xfrm>
          <a:prstGeom prst="rect">
            <a:avLst/>
          </a:prstGeom>
        </p:spPr>
      </p:pic>
      <p:pic>
        <p:nvPicPr>
          <p:cNvPr id="2050" name="Picture 2" descr="http://www.safestaff.org/images/FRLA/Employee%20Gui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43000"/>
            <a:ext cx="2971800" cy="4053509"/>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2052" name="Picture 4" descr="https://c1.staticflickr.com/7/6099/6271900252_14f337347d_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3530" y="1260925"/>
            <a:ext cx="5340626" cy="39123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7" cstate="print"/>
          <a:srcRect/>
          <a:stretch>
            <a:fillRect/>
          </a:stretch>
        </p:blipFill>
        <p:spPr bwMode="auto">
          <a:xfrm>
            <a:off x="6629400" y="5351808"/>
            <a:ext cx="1262270" cy="988840"/>
          </a:xfrm>
          <a:prstGeom prst="rect">
            <a:avLst/>
          </a:prstGeom>
          <a:noFill/>
          <a:ln w="9525">
            <a:noFill/>
            <a:miter lim="800000"/>
            <a:headEnd/>
            <a:tailEnd/>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5665" y="5361747"/>
            <a:ext cx="2252869" cy="854248"/>
          </a:xfrm>
          <a:prstGeom prst="rect">
            <a:avLst/>
          </a:prstGeom>
        </p:spPr>
      </p:pic>
      <p:sp>
        <p:nvSpPr>
          <p:cNvPr id="5" name="TextBox 4">
            <a:extLst>
              <a:ext uri="{FF2B5EF4-FFF2-40B4-BE49-F238E27FC236}">
                <a16:creationId xmlns:a16="http://schemas.microsoft.com/office/drawing/2014/main" id="{FEBFB7E1-93A4-B8B3-B180-B73F11A45445}"/>
              </a:ext>
            </a:extLst>
          </p:cNvPr>
          <p:cNvSpPr txBox="1"/>
          <p:nvPr/>
        </p:nvSpPr>
        <p:spPr>
          <a:xfrm>
            <a:off x="4800600" y="2584979"/>
            <a:ext cx="2590800" cy="584775"/>
          </a:xfrm>
          <a:prstGeom prst="rect">
            <a:avLst/>
          </a:prstGeom>
          <a:noFill/>
        </p:spPr>
        <p:txBody>
          <a:bodyPr wrap="square" rtlCol="0">
            <a:spAutoFit/>
          </a:bodyPr>
          <a:lstStyle/>
          <a:p>
            <a:r>
              <a:rPr lang="en-US" sz="3200" dirty="0"/>
              <a:t>John Doe</a:t>
            </a:r>
          </a:p>
        </p:txBody>
      </p:sp>
    </p:spTree>
    <p:extLst>
      <p:ext uri="{BB962C8B-B14F-4D97-AF65-F5344CB8AC3E}">
        <p14:creationId xmlns:p14="http://schemas.microsoft.com/office/powerpoint/2010/main" val="187964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4038600"/>
          </a:xfrm>
        </p:spPr>
        <p:txBody>
          <a:bodyPr>
            <a:noAutofit/>
          </a:bodyPr>
          <a:lstStyle/>
          <a:p>
            <a:r>
              <a:rPr lang="en-US" sz="2400" dirty="0"/>
              <a:t>  </a:t>
            </a:r>
            <a:br>
              <a:rPr lang="en-US" sz="2400" dirty="0"/>
            </a:br>
            <a:br>
              <a:rPr lang="en-US" sz="2400" dirty="0"/>
            </a:br>
            <a:br>
              <a:rPr lang="en-US" sz="2400" dirty="0"/>
            </a:br>
            <a:br>
              <a:rPr lang="en-US" sz="2400" dirty="0"/>
            </a:br>
            <a:r>
              <a:rPr lang="en-US" sz="2400" dirty="0"/>
              <a:t>  </a:t>
            </a:r>
            <a:br>
              <a:rPr lang="en-US" sz="2400" dirty="0"/>
            </a:br>
            <a:br>
              <a:rPr lang="en-US" sz="2400" dirty="0"/>
            </a:br>
            <a:r>
              <a:rPr lang="en-US" sz="2400" dirty="0"/>
              <a:t>  Mark </a:t>
            </a:r>
            <a:r>
              <a:rPr lang="en-US" sz="2400" dirty="0" err="1"/>
              <a:t>Havard</a:t>
            </a:r>
            <a:br>
              <a:rPr lang="en-US" sz="2400" dirty="0"/>
            </a:br>
            <a:br>
              <a:rPr lang="en-US" sz="2400" dirty="0"/>
            </a:br>
            <a:r>
              <a:rPr lang="en-US" sz="2400" dirty="0"/>
              <a:t>  Area Director of </a:t>
            </a:r>
            <a:br>
              <a:rPr lang="en-US" sz="2400" dirty="0"/>
            </a:br>
            <a:r>
              <a:rPr lang="en-US" sz="2400" dirty="0"/>
              <a:t>  Human Resources</a:t>
            </a:r>
            <a:br>
              <a:rPr lang="en-US" sz="2400" dirty="0"/>
            </a:br>
            <a:r>
              <a:rPr lang="en-US" sz="2400" dirty="0"/>
              <a:t>  Hyatt Regency Orlando</a:t>
            </a:r>
            <a:br>
              <a:rPr lang="en-US" sz="2400" dirty="0"/>
            </a:br>
            <a:br>
              <a:rPr lang="en-US" sz="2400" dirty="0"/>
            </a:br>
            <a:br>
              <a:rPr lang="en-US" sz="2400" dirty="0"/>
            </a:br>
            <a:br>
              <a:rPr lang="en-US" sz="2400" dirty="0"/>
            </a:br>
            <a:endParaRPr lang="en-US" sz="1600" dirty="0"/>
          </a:p>
        </p:txBody>
      </p:sp>
      <p:sp>
        <p:nvSpPr>
          <p:cNvPr id="3" name="Content Placeholder 2"/>
          <p:cNvSpPr>
            <a:spLocks noGrp="1"/>
          </p:cNvSpPr>
          <p:nvPr>
            <p:ph idx="1"/>
          </p:nvPr>
        </p:nvSpPr>
        <p:spPr>
          <a:xfrm>
            <a:off x="228600" y="6324600"/>
            <a:ext cx="457200" cy="304800"/>
          </a:xfrm>
        </p:spPr>
        <p:txBody>
          <a:bodyPr>
            <a:normAutofit fontScale="47500" lnSpcReduction="20000"/>
          </a:bodyPr>
          <a:lstStyle/>
          <a:p>
            <a:pPr marL="0" indent="0">
              <a:buNone/>
            </a:pPr>
            <a:endParaRPr lang="en-US" sz="3200" dirty="0"/>
          </a:p>
        </p:txBody>
      </p:sp>
      <p:pic>
        <p:nvPicPr>
          <p:cNvPr id="4" name="Picture 3" descr="new_handon logo"/>
          <p:cNvPicPr>
            <a:picLocks noChangeAspect="1" noChangeArrowheads="1"/>
          </p:cNvPicPr>
          <p:nvPr/>
        </p:nvPicPr>
        <p:blipFill>
          <a:blip r:embed="rId2" cstate="print"/>
          <a:srcRect/>
          <a:stretch>
            <a:fillRect/>
          </a:stretch>
        </p:blipFill>
        <p:spPr bwMode="auto">
          <a:xfrm>
            <a:off x="5562600" y="6096000"/>
            <a:ext cx="2133600" cy="76200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19600" y="225371"/>
            <a:ext cx="3124200" cy="3276600"/>
          </a:xfrm>
          <a:prstGeom prst="rect">
            <a:avLst/>
          </a:prstGeom>
        </p:spPr>
      </p:pic>
      <p:sp>
        <p:nvSpPr>
          <p:cNvPr id="7" name="TextBox 6">
            <a:extLst>
              <a:ext uri="{FF2B5EF4-FFF2-40B4-BE49-F238E27FC236}">
                <a16:creationId xmlns:a16="http://schemas.microsoft.com/office/drawing/2014/main" id="{C5EDEBA2-2A55-B2F2-6C4B-403EED94C478}"/>
              </a:ext>
            </a:extLst>
          </p:cNvPr>
          <p:cNvSpPr txBox="1"/>
          <p:nvPr/>
        </p:nvSpPr>
        <p:spPr>
          <a:xfrm>
            <a:off x="228600" y="3657600"/>
            <a:ext cx="7772400" cy="2246769"/>
          </a:xfrm>
          <a:prstGeom prst="rect">
            <a:avLst/>
          </a:prstGeom>
          <a:noFill/>
        </p:spPr>
        <p:txBody>
          <a:bodyPr wrap="square" rtlCol="0">
            <a:spAutoFit/>
          </a:bodyPr>
          <a:lstStyle/>
          <a:p>
            <a:r>
              <a:rPr lang="en-US" sz="2000" b="0" i="0" dirty="0">
                <a:solidFill>
                  <a:srgbClr val="222222"/>
                </a:solidFill>
                <a:effectLst/>
                <a:latin typeface="Times New Roman" panose="02020603050405020304" pitchFamily="18" charset="0"/>
              </a:rPr>
              <a:t>“I have been fortunate to be partnering with Hands On Education for over 20 years at 3 different Hyatt properties.  The hospitality learning opportunities for the Hands On trainees is extremely impactful.  Our team embraces the trainees, focuses on their strengths and abilities, and provides them with rewarding experiences to grow their skills.  It is unbelievable to see the growth in self-confidence of the trainees from day 1, through the completion of the program.” </a:t>
            </a:r>
            <a:endParaRPr lang="en-US" sz="2000" dirty="0"/>
          </a:p>
        </p:txBody>
      </p:sp>
    </p:spTree>
    <p:extLst>
      <p:ext uri="{BB962C8B-B14F-4D97-AF65-F5344CB8AC3E}">
        <p14:creationId xmlns:p14="http://schemas.microsoft.com/office/powerpoint/2010/main" val="42183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
            <a:ext cx="6172200" cy="1143000"/>
          </a:xfrm>
        </p:spPr>
        <p:txBody>
          <a:bodyPr>
            <a:normAutofit fontScale="90000"/>
          </a:bodyPr>
          <a:lstStyle/>
          <a:p>
            <a:r>
              <a:rPr lang="en-US" sz="2800" dirty="0"/>
              <a:t>        WIOA Section 418 –</a:t>
            </a:r>
            <a:r>
              <a:rPr lang="en-US" sz="2800" b="1" dirty="0"/>
              <a:t>TRAINING AND </a:t>
            </a:r>
            <a:br>
              <a:rPr lang="en-US" sz="2800" b="1" dirty="0"/>
            </a:br>
            <a:r>
              <a:rPr lang="en-US" sz="2800" b="1" dirty="0"/>
              <a:t>          SERVICES FOR EMPLOYERS</a:t>
            </a:r>
            <a:r>
              <a:rPr lang="en-US" sz="2800" dirty="0"/>
              <a:t> (2015)</a:t>
            </a:r>
          </a:p>
        </p:txBody>
      </p:sp>
      <p:sp>
        <p:nvSpPr>
          <p:cNvPr id="3" name="Content Placeholder 2"/>
          <p:cNvSpPr>
            <a:spLocks noGrp="1"/>
          </p:cNvSpPr>
          <p:nvPr>
            <p:ph idx="1"/>
          </p:nvPr>
        </p:nvSpPr>
        <p:spPr>
          <a:xfrm>
            <a:off x="152400" y="2186940"/>
            <a:ext cx="8042276" cy="4064374"/>
          </a:xfrm>
        </p:spPr>
        <p:txBody>
          <a:bodyPr>
            <a:normAutofit fontScale="55000" lnSpcReduction="20000"/>
          </a:bodyPr>
          <a:lstStyle/>
          <a:p>
            <a:pPr marL="0" lvl="0" indent="0">
              <a:buNone/>
            </a:pPr>
            <a:r>
              <a:rPr lang="en-US" dirty="0"/>
              <a:t> </a:t>
            </a:r>
            <a:r>
              <a:rPr lang="en-US" sz="4400" dirty="0"/>
              <a:t>(2) working with employers to</a:t>
            </a:r>
          </a:p>
          <a:p>
            <a:r>
              <a:rPr lang="en-US" sz="4400" dirty="0">
                <a:solidFill>
                  <a:schemeClr val="accent2">
                    <a:lumMod val="50000"/>
                  </a:schemeClr>
                </a:solidFill>
              </a:rPr>
              <a:t>provide opportunities for work-based learning experiences (including internships, short-term employment, apprenticeships, and fellowships), and opportunities for pre-employment transition services;</a:t>
            </a:r>
          </a:p>
          <a:p>
            <a:r>
              <a:rPr lang="en-US" sz="4400" dirty="0"/>
              <a:t>recruit qualified applicants who are individuals with disabilities; </a:t>
            </a:r>
          </a:p>
          <a:p>
            <a:r>
              <a:rPr lang="en-US" sz="4400" dirty="0"/>
              <a:t>train employees who are individuals with disabilities</a:t>
            </a:r>
          </a:p>
          <a:p>
            <a:endParaRPr lang="en-US" sz="4400" dirty="0"/>
          </a:p>
          <a:p>
            <a:pPr marL="0" indent="0">
              <a:buNone/>
            </a:pPr>
            <a:r>
              <a:rPr lang="en-US" sz="4400" dirty="0"/>
              <a:t>*Aligns perfectly with Hyatt’s Purpose and new </a:t>
            </a:r>
            <a:r>
              <a:rPr lang="en-US" sz="4400" dirty="0" err="1"/>
              <a:t>RiseHY</a:t>
            </a:r>
            <a:r>
              <a:rPr lang="en-US" sz="4400" dirty="0"/>
              <a:t> Initiative to hire 10K Opportunity Youth by 2025</a:t>
            </a:r>
          </a:p>
          <a:p>
            <a:pPr marL="0" indent="0">
              <a:buNone/>
            </a:pPr>
            <a:r>
              <a:rPr lang="en-US" dirty="0"/>
              <a:t> </a:t>
            </a:r>
          </a:p>
        </p:txBody>
      </p:sp>
      <p:sp>
        <p:nvSpPr>
          <p:cNvPr id="4" name="Slide Number Placeholder 3"/>
          <p:cNvSpPr>
            <a:spLocks noGrp="1"/>
          </p:cNvSpPr>
          <p:nvPr>
            <p:ph type="sldNum" sz="quarter" idx="12"/>
          </p:nvPr>
        </p:nvSpPr>
        <p:spPr/>
        <p:txBody>
          <a:bodyPr/>
          <a:lstStyle/>
          <a:p>
            <a:fld id="{5EF91A3E-C340-8C44-A147-53BF0614D6F7}"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102704" y="15106"/>
            <a:ext cx="1930400" cy="1866900"/>
          </a:xfrm>
          <a:prstGeom prst="rect">
            <a:avLst/>
          </a:prstGeom>
        </p:spPr>
      </p:pic>
    </p:spTree>
    <p:extLst>
      <p:ext uri="{BB962C8B-B14F-4D97-AF65-F5344CB8AC3E}">
        <p14:creationId xmlns:p14="http://schemas.microsoft.com/office/powerpoint/2010/main" val="113778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48000" cy="2362200"/>
          </a:xfrm>
        </p:spPr>
        <p:txBody>
          <a:bodyPr>
            <a:noAutofit/>
          </a:bodyPr>
          <a:lstStyle/>
          <a:p>
            <a:r>
              <a:rPr lang="en-US" sz="4400" dirty="0"/>
              <a:t>Hands On  </a:t>
            </a:r>
            <a:br>
              <a:rPr lang="en-US" sz="4400" dirty="0"/>
            </a:br>
            <a:r>
              <a:rPr lang="en-US" sz="4400" dirty="0"/>
              <a:t>success </a:t>
            </a:r>
            <a:br>
              <a:rPr lang="en-US" sz="4400" dirty="0"/>
            </a:br>
            <a:r>
              <a:rPr lang="en-US" sz="4400" dirty="0"/>
              <a:t>Story</a:t>
            </a:r>
          </a:p>
        </p:txBody>
      </p:sp>
      <p:sp>
        <p:nvSpPr>
          <p:cNvPr id="3" name="Content Placeholder 2"/>
          <p:cNvSpPr>
            <a:spLocks noGrp="1"/>
          </p:cNvSpPr>
          <p:nvPr>
            <p:ph idx="1"/>
          </p:nvPr>
        </p:nvSpPr>
        <p:spPr>
          <a:xfrm>
            <a:off x="457200" y="3429000"/>
            <a:ext cx="7239000" cy="2743200"/>
          </a:xfrm>
        </p:spPr>
        <p:txBody>
          <a:bodyPr>
            <a:normAutofit fontScale="92500" lnSpcReduction="10000"/>
          </a:bodyPr>
          <a:lstStyle/>
          <a:p>
            <a:r>
              <a:rPr lang="en-US" sz="2400" dirty="0"/>
              <a:t> Andrew graduated Hands On @Hyatt in 2003</a:t>
            </a:r>
          </a:p>
          <a:p>
            <a:r>
              <a:rPr lang="en-US" sz="2400" dirty="0"/>
              <a:t> ESE Student w/ Special Diploma</a:t>
            </a:r>
          </a:p>
          <a:p>
            <a:r>
              <a:rPr lang="en-US" sz="2400" dirty="0"/>
              <a:t> Hired by Grand Hyatt Tampa Bay</a:t>
            </a:r>
          </a:p>
          <a:p>
            <a:r>
              <a:rPr lang="en-US" sz="2400" dirty="0"/>
              <a:t> 2005 – left to help open a new local restaurant</a:t>
            </a:r>
          </a:p>
          <a:p>
            <a:r>
              <a:rPr lang="en-US" sz="2400" dirty="0"/>
              <a:t> 2007 – landed at Renaissance Hotel (by Marriott)</a:t>
            </a:r>
          </a:p>
          <a:p>
            <a:r>
              <a:rPr lang="en-US" sz="2400" dirty="0"/>
              <a:t> 2011 – Promoted to Exec Chef, Base Salary of 70K +    </a:t>
            </a:r>
          </a:p>
          <a:p>
            <a:pPr>
              <a:buNone/>
            </a:pPr>
            <a:r>
              <a:rPr lang="en-US" sz="2400" dirty="0"/>
              <a:t>     Full Benefits Package</a:t>
            </a:r>
          </a:p>
          <a:p>
            <a:pPr>
              <a:buNone/>
            </a:pPr>
            <a:endParaRPr lang="en-US" sz="3200" dirty="0"/>
          </a:p>
        </p:txBody>
      </p:sp>
      <p:pic>
        <p:nvPicPr>
          <p:cNvPr id="4" name="Picture 3" descr="new_handon logo"/>
          <p:cNvPicPr>
            <a:picLocks noChangeAspect="1" noChangeArrowheads="1"/>
          </p:cNvPicPr>
          <p:nvPr/>
        </p:nvPicPr>
        <p:blipFill>
          <a:blip r:embed="rId2" cstate="print"/>
          <a:srcRect/>
          <a:stretch>
            <a:fillRect/>
          </a:stretch>
        </p:blipFill>
        <p:spPr bwMode="auto">
          <a:xfrm>
            <a:off x="5562600" y="5809008"/>
            <a:ext cx="2590800" cy="1048992"/>
          </a:xfrm>
          <a:prstGeom prst="rect">
            <a:avLst/>
          </a:prstGeom>
          <a:noFill/>
          <a:ln w="9525">
            <a:noFill/>
            <a:miter lim="800000"/>
            <a:headEnd/>
            <a:tailEnd/>
          </a:ln>
        </p:spPr>
      </p:pic>
      <p:pic>
        <p:nvPicPr>
          <p:cNvPr id="5" name="Picture 4" descr="JBDPhotos-Chef-1.jpg"/>
          <p:cNvPicPr>
            <a:picLocks noChangeAspect="1"/>
          </p:cNvPicPr>
          <p:nvPr/>
        </p:nvPicPr>
        <p:blipFill>
          <a:blip r:embed="rId3" cstate="print"/>
          <a:stretch>
            <a:fillRect/>
          </a:stretch>
        </p:blipFill>
        <p:spPr>
          <a:xfrm>
            <a:off x="3810000" y="152400"/>
            <a:ext cx="2667000" cy="3276600"/>
          </a:xfrm>
          <a:prstGeom prst="rect">
            <a:avLst/>
          </a:prstGeom>
        </p:spPr>
      </p:pic>
    </p:spTree>
    <p:extLst>
      <p:ext uri="{BB962C8B-B14F-4D97-AF65-F5344CB8AC3E}">
        <p14:creationId xmlns:p14="http://schemas.microsoft.com/office/powerpoint/2010/main" val="404603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924800" cy="5715000"/>
          </a:xfrm>
        </p:spPr>
        <p:txBody>
          <a:bodyPr>
            <a:noAutofit/>
          </a:bodyPr>
          <a:lstStyle/>
          <a:p>
            <a:r>
              <a:rPr lang="en-US" sz="3200" dirty="0"/>
              <a:t>Hands On  </a:t>
            </a:r>
            <a:br>
              <a:rPr lang="en-US" sz="3200" dirty="0"/>
            </a:br>
            <a:r>
              <a:rPr lang="en-US" sz="3200" dirty="0"/>
              <a:t>success Stories </a:t>
            </a:r>
            <a:br>
              <a:rPr lang="en-US" sz="3200" dirty="0"/>
            </a:br>
            <a:br>
              <a:rPr lang="en-US" sz="3200" dirty="0"/>
            </a:br>
            <a:r>
              <a:rPr lang="en-US" sz="3200" dirty="0"/>
              <a:t>                                         </a:t>
            </a:r>
            <a:br>
              <a:rPr lang="en-US" sz="3200" dirty="0"/>
            </a:br>
            <a:br>
              <a:rPr lang="en-US" sz="3200" dirty="0"/>
            </a:br>
            <a:r>
              <a:rPr lang="en-US" sz="3200" dirty="0"/>
              <a:t>                                         </a:t>
            </a:r>
            <a:r>
              <a:rPr lang="en-US" sz="3200" dirty="0">
                <a:solidFill>
                  <a:schemeClr val="accent1"/>
                </a:solidFill>
              </a:rPr>
              <a:t>Cesar </a:t>
            </a:r>
            <a:br>
              <a:rPr lang="en-US" sz="3200" dirty="0">
                <a:solidFill>
                  <a:schemeClr val="accent1"/>
                </a:solidFill>
              </a:rPr>
            </a:br>
            <a:r>
              <a:rPr lang="en-US" sz="3200" dirty="0">
                <a:solidFill>
                  <a:schemeClr val="accent1"/>
                </a:solidFill>
              </a:rPr>
              <a:t>                                           and </a:t>
            </a:r>
            <a:br>
              <a:rPr lang="en-US" sz="3200" dirty="0">
                <a:solidFill>
                  <a:schemeClr val="accent1"/>
                </a:solidFill>
              </a:rPr>
            </a:br>
            <a:r>
              <a:rPr lang="en-US" sz="3200" dirty="0">
                <a:solidFill>
                  <a:schemeClr val="accent1"/>
                </a:solidFill>
              </a:rPr>
              <a:t>                                          Zack</a:t>
            </a:r>
            <a:br>
              <a:rPr lang="en-US" sz="3200" dirty="0"/>
            </a:br>
            <a:endParaRPr lang="en-US" sz="3200" dirty="0"/>
          </a:p>
        </p:txBody>
      </p:sp>
      <p:pic>
        <p:nvPicPr>
          <p:cNvPr id="7" name="Content Placeholder 6">
            <a:extLst>
              <a:ext uri="{FF2B5EF4-FFF2-40B4-BE49-F238E27FC236}">
                <a16:creationId xmlns:a16="http://schemas.microsoft.com/office/drawing/2014/main" id="{3CED4F5B-6113-F327-D764-BF307C54562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69962" y="152400"/>
            <a:ext cx="3697637" cy="3352800"/>
          </a:xfrm>
        </p:spPr>
      </p:pic>
      <p:pic>
        <p:nvPicPr>
          <p:cNvPr id="4" name="Picture 3" descr="new_handon logo"/>
          <p:cNvPicPr>
            <a:picLocks noChangeAspect="1" noChangeArrowheads="1"/>
          </p:cNvPicPr>
          <p:nvPr/>
        </p:nvPicPr>
        <p:blipFill>
          <a:blip r:embed="rId3" cstate="print"/>
          <a:srcRect/>
          <a:stretch>
            <a:fillRect/>
          </a:stretch>
        </p:blipFill>
        <p:spPr bwMode="auto">
          <a:xfrm>
            <a:off x="5562600" y="6096000"/>
            <a:ext cx="2133600" cy="7620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90041" y="3048000"/>
            <a:ext cx="3142281" cy="3657600"/>
          </a:xfrm>
          <a:prstGeom prst="rect">
            <a:avLst/>
          </a:prstGeom>
        </p:spPr>
      </p:pic>
    </p:spTree>
    <p:extLst>
      <p:ext uri="{BB962C8B-B14F-4D97-AF65-F5344CB8AC3E}">
        <p14:creationId xmlns:p14="http://schemas.microsoft.com/office/powerpoint/2010/main" val="23134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657600" cy="3429000"/>
          </a:xfrm>
        </p:spPr>
        <p:txBody>
          <a:bodyPr>
            <a:noAutofit/>
          </a:bodyPr>
          <a:lstStyle/>
          <a:p>
            <a:r>
              <a:rPr lang="en-US" sz="3200" dirty="0"/>
              <a:t>Hands On  </a:t>
            </a:r>
            <a:br>
              <a:rPr lang="en-US" sz="3200" dirty="0"/>
            </a:br>
            <a:r>
              <a:rPr lang="en-US" sz="3200" dirty="0"/>
              <a:t>success Story</a:t>
            </a:r>
            <a:br>
              <a:rPr lang="en-US" sz="3200" dirty="0"/>
            </a:br>
            <a:br>
              <a:rPr lang="en-US" sz="3200" dirty="0"/>
            </a:br>
            <a:r>
              <a:rPr lang="en-US" sz="3200" dirty="0">
                <a:solidFill>
                  <a:schemeClr val="accent1"/>
                </a:solidFill>
              </a:rPr>
              <a:t>Rachel</a:t>
            </a:r>
            <a:br>
              <a:rPr lang="en-US" sz="3200" dirty="0"/>
            </a:br>
            <a:r>
              <a:rPr lang="en-US" sz="3200" dirty="0"/>
              <a:t>The Student becomes the teacher</a:t>
            </a:r>
          </a:p>
        </p:txBody>
      </p:sp>
      <p:sp>
        <p:nvSpPr>
          <p:cNvPr id="3" name="Content Placeholder 2"/>
          <p:cNvSpPr>
            <a:spLocks noGrp="1"/>
          </p:cNvSpPr>
          <p:nvPr>
            <p:ph idx="1"/>
          </p:nvPr>
        </p:nvSpPr>
        <p:spPr>
          <a:xfrm>
            <a:off x="457200" y="3429000"/>
            <a:ext cx="7239000" cy="2743200"/>
          </a:xfrm>
        </p:spPr>
        <p:txBody>
          <a:bodyPr>
            <a:normAutofit/>
          </a:bodyPr>
          <a:lstStyle/>
          <a:p>
            <a:r>
              <a:rPr lang="en-US" sz="2400" dirty="0"/>
              <a:t> Rachel graduated Hands On @Hyatt in 2005</a:t>
            </a:r>
          </a:p>
          <a:p>
            <a:r>
              <a:rPr lang="en-US" sz="2400" dirty="0"/>
              <a:t> ESE Student from Orlando</a:t>
            </a:r>
          </a:p>
          <a:p>
            <a:r>
              <a:rPr lang="en-US" sz="2400" dirty="0"/>
              <a:t> Obtained cook position at Rosen Hotel</a:t>
            </a:r>
          </a:p>
          <a:p>
            <a:r>
              <a:rPr lang="en-US" sz="2400" dirty="0"/>
              <a:t> Applied for new position at The Peabody</a:t>
            </a:r>
          </a:p>
          <a:p>
            <a:r>
              <a:rPr lang="en-US" sz="2400" dirty="0"/>
              <a:t> 2013 - Hyatt purchased The Peabody</a:t>
            </a:r>
          </a:p>
          <a:p>
            <a:r>
              <a:rPr lang="en-US" sz="2400" dirty="0"/>
              <a:t> 2014 – Hands On @ Hyatt Regency Orlando</a:t>
            </a:r>
          </a:p>
          <a:p>
            <a:pPr>
              <a:buNone/>
            </a:pPr>
            <a:endParaRPr lang="en-US" sz="3200" dirty="0"/>
          </a:p>
        </p:txBody>
      </p:sp>
      <p:pic>
        <p:nvPicPr>
          <p:cNvPr id="4" name="Picture 3" descr="new_handon logo"/>
          <p:cNvPicPr>
            <a:picLocks noChangeAspect="1" noChangeArrowheads="1"/>
          </p:cNvPicPr>
          <p:nvPr/>
        </p:nvPicPr>
        <p:blipFill>
          <a:blip r:embed="rId2" cstate="print"/>
          <a:srcRect/>
          <a:stretch>
            <a:fillRect/>
          </a:stretch>
        </p:blipFill>
        <p:spPr bwMode="auto">
          <a:xfrm>
            <a:off x="5562600" y="6096000"/>
            <a:ext cx="2133600" cy="762000"/>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3810000" y="457200"/>
            <a:ext cx="2667000" cy="2667000"/>
          </a:xfrm>
          <a:prstGeom prst="rect">
            <a:avLst/>
          </a:prstGeom>
        </p:spPr>
      </p:pic>
    </p:spTree>
    <p:extLst>
      <p:ext uri="{BB962C8B-B14F-4D97-AF65-F5344CB8AC3E}">
        <p14:creationId xmlns:p14="http://schemas.microsoft.com/office/powerpoint/2010/main" val="303566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F9A91A8-CD73-401E-9019-EE16CA300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81000"/>
            <a:ext cx="7493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657600" cy="4953000"/>
          </a:xfrm>
        </p:spPr>
        <p:txBody>
          <a:bodyPr>
            <a:noAutofit/>
          </a:bodyPr>
          <a:lstStyle/>
          <a:p>
            <a:r>
              <a:rPr lang="en-US" sz="3200" dirty="0"/>
              <a:t>Hands On  </a:t>
            </a:r>
            <a:br>
              <a:rPr lang="en-US" sz="3200" dirty="0"/>
            </a:br>
            <a:r>
              <a:rPr lang="en-US" sz="3200" dirty="0"/>
              <a:t>success Story</a:t>
            </a:r>
            <a:br>
              <a:rPr lang="en-US" sz="3200" dirty="0"/>
            </a:br>
            <a:br>
              <a:rPr lang="en-US" sz="3200" dirty="0"/>
            </a:br>
            <a:r>
              <a:rPr lang="en-US" sz="3200" dirty="0">
                <a:solidFill>
                  <a:schemeClr val="accent1"/>
                </a:solidFill>
              </a:rPr>
              <a:t>Rachel</a:t>
            </a:r>
            <a:br>
              <a:rPr lang="en-US" sz="3200" dirty="0"/>
            </a:br>
            <a:r>
              <a:rPr lang="en-US" sz="3200" dirty="0"/>
              <a:t>The Student becomes the teacher</a:t>
            </a:r>
          </a:p>
        </p:txBody>
      </p:sp>
      <p:sp>
        <p:nvSpPr>
          <p:cNvPr id="3" name="Content Placeholder 2"/>
          <p:cNvSpPr>
            <a:spLocks noGrp="1"/>
          </p:cNvSpPr>
          <p:nvPr>
            <p:ph idx="1"/>
          </p:nvPr>
        </p:nvSpPr>
        <p:spPr>
          <a:xfrm>
            <a:off x="228600" y="6324600"/>
            <a:ext cx="457200" cy="304800"/>
          </a:xfrm>
        </p:spPr>
        <p:txBody>
          <a:bodyPr>
            <a:normAutofit fontScale="47500" lnSpcReduction="20000"/>
          </a:bodyPr>
          <a:lstStyle/>
          <a:p>
            <a:pPr marL="0" indent="0">
              <a:buNone/>
            </a:pPr>
            <a:endParaRPr lang="en-US" sz="3200" dirty="0"/>
          </a:p>
        </p:txBody>
      </p:sp>
      <p:pic>
        <p:nvPicPr>
          <p:cNvPr id="4" name="Picture 3" descr="new_handon logo"/>
          <p:cNvPicPr>
            <a:picLocks noChangeAspect="1" noChangeArrowheads="1"/>
          </p:cNvPicPr>
          <p:nvPr/>
        </p:nvPicPr>
        <p:blipFill>
          <a:blip r:embed="rId2" cstate="print"/>
          <a:srcRect/>
          <a:stretch>
            <a:fillRect/>
          </a:stretch>
        </p:blipFill>
        <p:spPr bwMode="auto">
          <a:xfrm>
            <a:off x="5562600" y="6096000"/>
            <a:ext cx="2133600" cy="76200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57600" y="457200"/>
            <a:ext cx="4038600" cy="5410200"/>
          </a:xfrm>
          <a:prstGeom prst="rect">
            <a:avLst/>
          </a:prstGeom>
        </p:spPr>
      </p:pic>
    </p:spTree>
    <p:extLst>
      <p:ext uri="{BB962C8B-B14F-4D97-AF65-F5344CB8AC3E}">
        <p14:creationId xmlns:p14="http://schemas.microsoft.com/office/powerpoint/2010/main" val="20046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0" y="1066800"/>
            <a:ext cx="4953000" cy="4648200"/>
          </a:xfrm>
        </p:spPr>
        <p:txBody>
          <a:bodyPr/>
          <a:lstStyle/>
          <a:p>
            <a:pPr algn="ctr"/>
            <a:r>
              <a:rPr lang="en-US" sz="4800" dirty="0">
                <a:effectLst>
                  <a:outerShdw blurRad="38100" dist="38100" dir="2700000" algn="tl">
                    <a:srgbClr val="000000">
                      <a:alpha val="43137"/>
                    </a:srgbClr>
                  </a:outerShdw>
                </a:effectLst>
              </a:rPr>
              <a:t>Hands On @Hyatt</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Hospitality training Program</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 </a:t>
            </a:r>
            <a:br>
              <a:rPr lang="en-US" sz="4800" dirty="0">
                <a:effectLst>
                  <a:outerShdw blurRad="38100" dist="38100" dir="2700000" algn="tl">
                    <a:srgbClr val="000000">
                      <a:alpha val="43137"/>
                    </a:srgbClr>
                  </a:outerShdw>
                </a:effectLst>
              </a:rPr>
            </a:br>
            <a:r>
              <a:rPr lang="en-US" sz="4400" cap="none" dirty="0">
                <a:effectLst>
                  <a:outerShdw blurRad="38100" dist="38100" dir="2700000" algn="tl">
                    <a:srgbClr val="000000">
                      <a:alpha val="43137"/>
                    </a:srgbClr>
                  </a:outerShdw>
                </a:effectLst>
              </a:rPr>
              <a:t>Providing WBLE’s since 1998</a:t>
            </a:r>
            <a:endParaRPr lang="en-US" sz="4400" dirty="0">
              <a:effectLst>
                <a:outerShdw blurRad="38100" dist="38100" dir="2700000" algn="tl">
                  <a:srgbClr val="000000">
                    <a:alpha val="43137"/>
                  </a:srgbClr>
                </a:outerShdw>
              </a:effectLst>
            </a:endParaRPr>
          </a:p>
        </p:txBody>
      </p:sp>
      <p:pic>
        <p:nvPicPr>
          <p:cNvPr id="1030" name="Picture 6" descr="C:\Users\Kathryn\AppData\Local\Microsoft\Windows\Temporary Internet Files\Content.IE5\M7GCLYBV\MP900438369[1].jpg"/>
          <p:cNvPicPr>
            <a:picLocks noChangeAspect="1" noChangeArrowheads="1"/>
          </p:cNvPicPr>
          <p:nvPr/>
        </p:nvPicPr>
        <p:blipFill>
          <a:blip r:embed="rId2" cstate="print"/>
          <a:srcRect/>
          <a:stretch>
            <a:fillRect/>
          </a:stretch>
        </p:blipFill>
        <p:spPr bwMode="auto">
          <a:xfrm rot="5400000">
            <a:off x="-1301496" y="1301496"/>
            <a:ext cx="6858000" cy="4255008"/>
          </a:xfrm>
          <a:prstGeom prst="rect">
            <a:avLst/>
          </a:prstGeom>
          <a:noFill/>
        </p:spPr>
      </p:pic>
      <p:pic>
        <p:nvPicPr>
          <p:cNvPr id="4" name="Picture 3" descr="new_handon logo"/>
          <p:cNvPicPr>
            <a:picLocks noChangeAspect="1" noChangeArrowheads="1"/>
          </p:cNvPicPr>
          <p:nvPr/>
        </p:nvPicPr>
        <p:blipFill>
          <a:blip r:embed="rId3" cstate="print"/>
          <a:srcRect/>
          <a:stretch>
            <a:fillRect/>
          </a:stretch>
        </p:blipFill>
        <p:spPr bwMode="auto">
          <a:xfrm>
            <a:off x="5562600" y="5809008"/>
            <a:ext cx="2590800" cy="1048992"/>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848600" cy="2362200"/>
          </a:xfrm>
        </p:spPr>
        <p:txBody>
          <a:bodyPr>
            <a:noAutofit/>
          </a:bodyPr>
          <a:lstStyle/>
          <a:p>
            <a:br>
              <a:rPr lang="en-US" sz="3200" dirty="0"/>
            </a:br>
            <a:r>
              <a:rPr lang="en-US" sz="3200" dirty="0"/>
              <a:t>Hands On success Story</a:t>
            </a:r>
            <a:br>
              <a:rPr lang="en-US" sz="3200" dirty="0"/>
            </a:br>
            <a:br>
              <a:rPr lang="en-US" sz="3200" dirty="0"/>
            </a:br>
            <a:r>
              <a:rPr lang="en-US" sz="3200" dirty="0">
                <a:solidFill>
                  <a:schemeClr val="accent1"/>
                </a:solidFill>
              </a:rPr>
              <a:t>Jimmy</a:t>
            </a:r>
            <a:br>
              <a:rPr lang="en-US" sz="3200" dirty="0"/>
            </a:br>
            <a:r>
              <a:rPr lang="en-US" sz="3200" dirty="0"/>
              <a:t>Graduated 2014 </a:t>
            </a:r>
            <a:br>
              <a:rPr lang="en-US" sz="3200" dirty="0"/>
            </a:br>
            <a:r>
              <a:rPr lang="en-US" sz="3200" dirty="0"/>
              <a:t>Hyatt Regency Jacksonville</a:t>
            </a:r>
          </a:p>
        </p:txBody>
      </p:sp>
      <p:pic>
        <p:nvPicPr>
          <p:cNvPr id="4" name="Picture 3" descr="new_handon logo"/>
          <p:cNvPicPr>
            <a:picLocks noChangeAspect="1" noChangeArrowheads="1"/>
          </p:cNvPicPr>
          <p:nvPr/>
        </p:nvPicPr>
        <p:blipFill>
          <a:blip r:embed="rId2" cstate="print"/>
          <a:srcRect/>
          <a:stretch>
            <a:fillRect/>
          </a:stretch>
        </p:blipFill>
        <p:spPr bwMode="auto">
          <a:xfrm>
            <a:off x="5562600" y="6096000"/>
            <a:ext cx="2133600" cy="76200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43000" y="2667000"/>
            <a:ext cx="5791200" cy="3429000"/>
          </a:xfrm>
          <a:prstGeom prst="rect">
            <a:avLst/>
          </a:prstGeom>
        </p:spPr>
      </p:pic>
      <p:sp>
        <p:nvSpPr>
          <p:cNvPr id="9" name="Content Placeholder 8">
            <a:extLst>
              <a:ext uri="{FF2B5EF4-FFF2-40B4-BE49-F238E27FC236}">
                <a16:creationId xmlns:a16="http://schemas.microsoft.com/office/drawing/2014/main" id="{4CA9C14D-957C-4AF1-BC1B-A0F2E1184151}"/>
              </a:ext>
            </a:extLst>
          </p:cNvPr>
          <p:cNvSpPr>
            <a:spLocks noGrp="1"/>
          </p:cNvSpPr>
          <p:nvPr>
            <p:ph idx="1"/>
          </p:nvPr>
        </p:nvSpPr>
        <p:spPr>
          <a:xfrm>
            <a:off x="457200" y="6096000"/>
            <a:ext cx="304800" cy="359736"/>
          </a:xfrm>
        </p:spPr>
        <p:txBody>
          <a:bodyPr>
            <a:normAutofit fontScale="85000" lnSpcReduction="20000"/>
          </a:bodyPr>
          <a:lstStyle/>
          <a:p>
            <a:pPr marL="0" indent="0">
              <a:buNone/>
            </a:pPr>
            <a:endParaRPr lang="en-US" dirty="0"/>
          </a:p>
        </p:txBody>
      </p:sp>
    </p:spTree>
    <p:extLst>
      <p:ext uri="{BB962C8B-B14F-4D97-AF65-F5344CB8AC3E}">
        <p14:creationId xmlns:p14="http://schemas.microsoft.com/office/powerpoint/2010/main" val="150664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848600" cy="4419600"/>
          </a:xfrm>
        </p:spPr>
        <p:txBody>
          <a:bodyPr>
            <a:noAutofit/>
          </a:bodyPr>
          <a:lstStyle/>
          <a:p>
            <a:br>
              <a:rPr lang="en-US" sz="3200" dirty="0"/>
            </a:br>
            <a:r>
              <a:rPr lang="en-US" sz="3200" dirty="0"/>
              <a:t>Hands On success Story</a:t>
            </a:r>
            <a:br>
              <a:rPr lang="en-US" sz="3200" dirty="0"/>
            </a:br>
            <a:br>
              <a:rPr lang="en-US" sz="3200" dirty="0"/>
            </a:br>
            <a:br>
              <a:rPr lang="en-US" sz="3200" dirty="0"/>
            </a:br>
            <a:br>
              <a:rPr lang="en-US" sz="3200" dirty="0"/>
            </a:br>
            <a:r>
              <a:rPr lang="en-US" sz="3200" dirty="0">
                <a:solidFill>
                  <a:schemeClr val="accent1"/>
                </a:solidFill>
              </a:rPr>
              <a:t>Jimmy</a:t>
            </a:r>
            <a:br>
              <a:rPr lang="en-US" sz="3200" dirty="0"/>
            </a:br>
            <a:r>
              <a:rPr lang="en-US" sz="3200" dirty="0"/>
              <a:t>Offered Permanent</a:t>
            </a:r>
            <a:br>
              <a:rPr lang="en-US" sz="3200" dirty="0"/>
            </a:br>
            <a:r>
              <a:rPr lang="en-US" sz="3200" dirty="0"/>
              <a:t>Full-Time Position </a:t>
            </a:r>
            <a:br>
              <a:rPr lang="en-US" sz="3200" dirty="0"/>
            </a:br>
            <a:r>
              <a:rPr lang="en-US" sz="3200" dirty="0"/>
              <a:t>Hyatt Regency </a:t>
            </a:r>
            <a:br>
              <a:rPr lang="en-US" sz="3200" dirty="0"/>
            </a:br>
            <a:r>
              <a:rPr lang="en-US" sz="3200" dirty="0"/>
              <a:t>Jacksonville</a:t>
            </a:r>
          </a:p>
        </p:txBody>
      </p:sp>
      <p:pic>
        <p:nvPicPr>
          <p:cNvPr id="4" name="Picture 3" descr="new_handon logo"/>
          <p:cNvPicPr>
            <a:picLocks noChangeAspect="1" noChangeArrowheads="1"/>
          </p:cNvPicPr>
          <p:nvPr/>
        </p:nvPicPr>
        <p:blipFill>
          <a:blip r:embed="rId2" cstate="print"/>
          <a:srcRect/>
          <a:stretch>
            <a:fillRect/>
          </a:stretch>
        </p:blipFill>
        <p:spPr bwMode="auto">
          <a:xfrm>
            <a:off x="5562600" y="6096000"/>
            <a:ext cx="2133600" cy="76200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72000" y="914400"/>
            <a:ext cx="2819400" cy="4800600"/>
          </a:xfrm>
          <a:prstGeom prst="rect">
            <a:avLst/>
          </a:prstGeom>
        </p:spPr>
      </p:pic>
      <p:sp>
        <p:nvSpPr>
          <p:cNvPr id="9" name="Content Placeholder 8">
            <a:extLst>
              <a:ext uri="{FF2B5EF4-FFF2-40B4-BE49-F238E27FC236}">
                <a16:creationId xmlns:a16="http://schemas.microsoft.com/office/drawing/2014/main" id="{4CA9C14D-957C-4AF1-BC1B-A0F2E1184151}"/>
              </a:ext>
            </a:extLst>
          </p:cNvPr>
          <p:cNvSpPr>
            <a:spLocks noGrp="1"/>
          </p:cNvSpPr>
          <p:nvPr>
            <p:ph idx="1"/>
          </p:nvPr>
        </p:nvSpPr>
        <p:spPr>
          <a:xfrm>
            <a:off x="457200" y="6096000"/>
            <a:ext cx="45719" cy="45719"/>
          </a:xfrm>
        </p:spPr>
        <p:txBody>
          <a:bodyPr>
            <a:normAutofit fontScale="25000" lnSpcReduction="20000"/>
          </a:bodyPr>
          <a:lstStyle/>
          <a:p>
            <a:pPr marL="0" indent="0">
              <a:buNone/>
            </a:pPr>
            <a:endParaRPr lang="en-US" dirty="0"/>
          </a:p>
        </p:txBody>
      </p:sp>
    </p:spTree>
    <p:extLst>
      <p:ext uri="{BB962C8B-B14F-4D97-AF65-F5344CB8AC3E}">
        <p14:creationId xmlns:p14="http://schemas.microsoft.com/office/powerpoint/2010/main" val="3076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848600" cy="5943600"/>
          </a:xfrm>
        </p:spPr>
        <p:txBody>
          <a:bodyPr>
            <a:noAutofit/>
          </a:bodyPr>
          <a:lstStyle/>
          <a:p>
            <a:br>
              <a:rPr lang="en-US" sz="3200" dirty="0"/>
            </a:br>
            <a:r>
              <a:rPr lang="en-US" sz="3200" dirty="0"/>
              <a:t>Hands On success Story</a:t>
            </a:r>
            <a:br>
              <a:rPr lang="en-US" sz="3200" dirty="0"/>
            </a:br>
            <a:br>
              <a:rPr lang="en-US" sz="3200" dirty="0"/>
            </a:br>
            <a:r>
              <a:rPr lang="en-US" sz="3200" dirty="0">
                <a:solidFill>
                  <a:schemeClr val="accent1"/>
                </a:solidFill>
              </a:rPr>
              <a:t>Jimmy</a:t>
            </a:r>
            <a:br>
              <a:rPr lang="en-US" sz="3200" dirty="0"/>
            </a:br>
            <a:r>
              <a:rPr lang="en-US" sz="3200" dirty="0"/>
              <a:t>Graduated 2014 </a:t>
            </a:r>
            <a:br>
              <a:rPr lang="en-US" sz="3200" dirty="0"/>
            </a:br>
            <a:r>
              <a:rPr lang="en-US" sz="3200" dirty="0"/>
              <a:t>Hyatt Regency </a:t>
            </a:r>
            <a:br>
              <a:rPr lang="en-US" sz="3200" dirty="0"/>
            </a:br>
            <a:r>
              <a:rPr lang="en-US" sz="3200" dirty="0"/>
              <a:t>Jacksonville</a:t>
            </a:r>
            <a:br>
              <a:rPr lang="en-US" sz="3200" dirty="0"/>
            </a:br>
            <a:br>
              <a:rPr lang="en-US" sz="3200" dirty="0"/>
            </a:br>
            <a:r>
              <a:rPr lang="en-US" sz="3200" dirty="0"/>
              <a:t>Continues to </a:t>
            </a:r>
            <a:br>
              <a:rPr lang="en-US" sz="3200" dirty="0"/>
            </a:br>
            <a:r>
              <a:rPr lang="en-US" sz="3200" dirty="0"/>
              <a:t>Work at HRJ</a:t>
            </a:r>
            <a:br>
              <a:rPr lang="en-US" sz="3200" dirty="0"/>
            </a:br>
            <a:r>
              <a:rPr lang="en-US" sz="3200" dirty="0"/>
              <a:t>And assists with </a:t>
            </a:r>
            <a:br>
              <a:rPr lang="en-US" sz="3200" dirty="0"/>
            </a:br>
            <a:r>
              <a:rPr lang="en-US" sz="3200" dirty="0"/>
              <a:t>Presentations</a:t>
            </a:r>
            <a:br>
              <a:rPr lang="en-US" sz="3200" dirty="0"/>
            </a:br>
            <a:r>
              <a:rPr lang="en-US" sz="3200" dirty="0"/>
              <a:t>and students who are Deaf</a:t>
            </a:r>
          </a:p>
        </p:txBody>
      </p:sp>
      <p:pic>
        <p:nvPicPr>
          <p:cNvPr id="4" name="Picture 3" descr="new_handon logo"/>
          <p:cNvPicPr>
            <a:picLocks noChangeAspect="1" noChangeArrowheads="1"/>
          </p:cNvPicPr>
          <p:nvPr/>
        </p:nvPicPr>
        <p:blipFill>
          <a:blip r:embed="rId2" cstate="print"/>
          <a:srcRect/>
          <a:stretch>
            <a:fillRect/>
          </a:stretch>
        </p:blipFill>
        <p:spPr bwMode="auto">
          <a:xfrm>
            <a:off x="5562600" y="6096000"/>
            <a:ext cx="2133600" cy="76200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33800" y="1143000"/>
            <a:ext cx="4267200" cy="4495800"/>
          </a:xfrm>
          <a:prstGeom prst="rect">
            <a:avLst/>
          </a:prstGeom>
        </p:spPr>
      </p:pic>
      <p:sp>
        <p:nvSpPr>
          <p:cNvPr id="8" name="Rectangle 3">
            <a:extLst>
              <a:ext uri="{FF2B5EF4-FFF2-40B4-BE49-F238E27FC236}">
                <a16:creationId xmlns:a16="http://schemas.microsoft.com/office/drawing/2014/main" id="{07FE64BD-DB4A-9B3B-1539-A2872E633243}"/>
              </a:ext>
            </a:extLst>
          </p:cNvPr>
          <p:cNvSpPr>
            <a:spLocks noGrp="1" noChangeArrowheads="1"/>
          </p:cNvSpPr>
          <p:nvPr>
            <p:ph idx="1"/>
          </p:nvPr>
        </p:nvSpPr>
        <p:spPr bwMode="auto">
          <a:xfrm>
            <a:off x="152400" y="6091515"/>
            <a:ext cx="54102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155CC"/>
                </a:solidFill>
                <a:effectLst/>
                <a:latin typeface="Arial" panose="020B0604020202020204" pitchFamily="34" charset="0"/>
                <a:cs typeface="Arial" panose="020B0604020202020204" pitchFamily="34" charset="0"/>
                <a:hlinkClick r:id="rId4"/>
              </a:rPr>
              <a:t>https://www.youtube.com/watch?v=SFu8xXVgWM4</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760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4267200"/>
          </a:xfrm>
        </p:spPr>
        <p:txBody>
          <a:bodyPr>
            <a:noAutofit/>
          </a:bodyPr>
          <a:lstStyle/>
          <a:p>
            <a:r>
              <a:rPr lang="en-US" sz="2400" dirty="0"/>
              <a:t>  </a:t>
            </a:r>
            <a:br>
              <a:rPr lang="en-US" sz="2400" dirty="0"/>
            </a:br>
            <a:br>
              <a:rPr lang="en-US" sz="2400" dirty="0"/>
            </a:br>
            <a:br>
              <a:rPr lang="en-US" sz="2400" dirty="0"/>
            </a:br>
            <a:br>
              <a:rPr lang="en-US" sz="2400" dirty="0"/>
            </a:br>
            <a:r>
              <a:rPr lang="en-US" sz="2400" dirty="0"/>
              <a:t>  </a:t>
            </a:r>
            <a:br>
              <a:rPr lang="en-US" sz="2400" dirty="0"/>
            </a:br>
            <a:br>
              <a:rPr lang="en-US" sz="2400" dirty="0"/>
            </a:br>
            <a:r>
              <a:rPr lang="en-US" sz="2400" dirty="0"/>
              <a:t>  </a:t>
            </a:r>
            <a:br>
              <a:rPr lang="en-US" sz="2400" dirty="0"/>
            </a:br>
            <a:br>
              <a:rPr lang="en-US" sz="2400" dirty="0"/>
            </a:br>
            <a:br>
              <a:rPr lang="en-US" sz="2400" dirty="0"/>
            </a:br>
            <a:br>
              <a:rPr lang="en-US" sz="2400" dirty="0"/>
            </a:br>
            <a:r>
              <a:rPr lang="en-US" sz="2400" dirty="0"/>
              <a:t>  Leanne Rexford</a:t>
            </a:r>
            <a:br>
              <a:rPr lang="en-US" sz="2400" dirty="0"/>
            </a:br>
            <a:br>
              <a:rPr lang="en-US" sz="2400" dirty="0"/>
            </a:br>
            <a:r>
              <a:rPr lang="en-US" sz="2400" dirty="0"/>
              <a:t>  Director of </a:t>
            </a:r>
            <a:br>
              <a:rPr lang="en-US" sz="2400" dirty="0"/>
            </a:br>
            <a:r>
              <a:rPr lang="en-US" sz="2400" dirty="0"/>
              <a:t>  Partner Relations</a:t>
            </a:r>
            <a:br>
              <a:rPr lang="en-US" sz="2400" dirty="0"/>
            </a:br>
            <a:br>
              <a:rPr lang="en-US" sz="2400" dirty="0"/>
            </a:br>
            <a:r>
              <a:rPr lang="en-US" sz="2400" dirty="0"/>
              <a:t>  The Able Trust</a:t>
            </a:r>
            <a:br>
              <a:rPr lang="en-US" sz="2400" dirty="0"/>
            </a:br>
            <a:br>
              <a:rPr lang="en-US" sz="2400" dirty="0"/>
            </a:br>
            <a:br>
              <a:rPr lang="en-US" sz="2400" dirty="0"/>
            </a:br>
            <a:br>
              <a:rPr lang="en-US" sz="2400" dirty="0"/>
            </a:br>
            <a:endParaRPr lang="en-US" sz="1600" dirty="0"/>
          </a:p>
        </p:txBody>
      </p:sp>
      <p:sp>
        <p:nvSpPr>
          <p:cNvPr id="3" name="Content Placeholder 2"/>
          <p:cNvSpPr>
            <a:spLocks noGrp="1"/>
          </p:cNvSpPr>
          <p:nvPr>
            <p:ph idx="1"/>
          </p:nvPr>
        </p:nvSpPr>
        <p:spPr>
          <a:xfrm>
            <a:off x="228600" y="6324600"/>
            <a:ext cx="457200" cy="304800"/>
          </a:xfrm>
        </p:spPr>
        <p:txBody>
          <a:bodyPr>
            <a:normAutofit fontScale="47500" lnSpcReduction="20000"/>
          </a:bodyPr>
          <a:lstStyle/>
          <a:p>
            <a:pPr marL="0" indent="0">
              <a:buNone/>
            </a:pPr>
            <a:endParaRPr lang="en-US" sz="3200" dirty="0"/>
          </a:p>
        </p:txBody>
      </p:sp>
      <p:pic>
        <p:nvPicPr>
          <p:cNvPr id="4" name="Picture 3" descr="new_handon logo"/>
          <p:cNvPicPr>
            <a:picLocks noChangeAspect="1" noChangeArrowheads="1"/>
          </p:cNvPicPr>
          <p:nvPr/>
        </p:nvPicPr>
        <p:blipFill>
          <a:blip r:embed="rId2" cstate="print"/>
          <a:srcRect/>
          <a:stretch>
            <a:fillRect/>
          </a:stretch>
        </p:blipFill>
        <p:spPr bwMode="auto">
          <a:xfrm>
            <a:off x="5562600" y="6096000"/>
            <a:ext cx="2133600" cy="762000"/>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4752975" y="225371"/>
            <a:ext cx="2457450" cy="3276600"/>
          </a:xfrm>
          <a:prstGeom prst="rect">
            <a:avLst/>
          </a:prstGeom>
        </p:spPr>
      </p:pic>
      <p:sp>
        <p:nvSpPr>
          <p:cNvPr id="7" name="TextBox 6">
            <a:extLst>
              <a:ext uri="{FF2B5EF4-FFF2-40B4-BE49-F238E27FC236}">
                <a16:creationId xmlns:a16="http://schemas.microsoft.com/office/drawing/2014/main" id="{C5EDEBA2-2A55-B2F2-6C4B-403EED94C478}"/>
              </a:ext>
            </a:extLst>
          </p:cNvPr>
          <p:cNvSpPr txBox="1"/>
          <p:nvPr/>
        </p:nvSpPr>
        <p:spPr>
          <a:xfrm>
            <a:off x="228600" y="3657600"/>
            <a:ext cx="7772400" cy="1938992"/>
          </a:xfrm>
          <a:prstGeom prst="rect">
            <a:avLst/>
          </a:prstGeom>
          <a:noFill/>
        </p:spPr>
        <p:txBody>
          <a:bodyPr wrap="square" rtlCol="0">
            <a:spAutoFit/>
          </a:bodyPr>
          <a:lstStyle/>
          <a:p>
            <a:r>
              <a:rPr lang="en-US" sz="2000" b="0" i="0" dirty="0">
                <a:solidFill>
                  <a:srgbClr val="222222"/>
                </a:solidFill>
                <a:effectLst/>
                <a:latin typeface="Times New Roman" panose="02020603050405020304" pitchFamily="18" charset="0"/>
              </a:rPr>
              <a:t>Leanne is a UCF Graduate and has worked in and around the hospitality industry for over 20 years.  At</a:t>
            </a:r>
            <a:r>
              <a:rPr lang="en-US" sz="2000" dirty="0">
                <a:solidFill>
                  <a:srgbClr val="222222"/>
                </a:solidFill>
                <a:latin typeface="Times New Roman" panose="02020603050405020304" pitchFamily="18" charset="0"/>
              </a:rPr>
              <a:t> Hyatt, she was the primary point of contact for Hands On Education and Vocational Rehabilitation. As an individual with a disability, Leanne understands the value of alternative vocational training programs and the need to include PWDs in all initiatives associated with Diversity, Equity and Inclusion.</a:t>
            </a:r>
            <a:endParaRPr lang="en-US" sz="2000" dirty="0"/>
          </a:p>
        </p:txBody>
      </p:sp>
    </p:spTree>
    <p:extLst>
      <p:ext uri="{BB962C8B-B14F-4D97-AF65-F5344CB8AC3E}">
        <p14:creationId xmlns:p14="http://schemas.microsoft.com/office/powerpoint/2010/main" val="42719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F9A91A8-CD73-401E-9019-EE16CA300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85381" y="381000"/>
            <a:ext cx="67382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F9A91A8-CD73-401E-9019-EE16CA300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54225" y="381000"/>
            <a:ext cx="44005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703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F9A91A8-CD73-401E-9019-EE16CA300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819400" y="76200"/>
            <a:ext cx="2876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95AC027-A445-4088-BF11-ADAF60030640}"/>
              </a:ext>
            </a:extLst>
          </p:cNvPr>
          <p:cNvSpPr txBox="1"/>
          <p:nvPr/>
        </p:nvSpPr>
        <p:spPr>
          <a:xfrm>
            <a:off x="1600200" y="5867400"/>
            <a:ext cx="5181600" cy="646331"/>
          </a:xfrm>
          <a:prstGeom prst="rect">
            <a:avLst/>
          </a:prstGeom>
          <a:noFill/>
        </p:spPr>
        <p:txBody>
          <a:bodyPr wrap="square" rtlCol="0">
            <a:spAutoFit/>
          </a:bodyPr>
          <a:lstStyle/>
          <a:p>
            <a:pPr algn="ctr"/>
            <a:r>
              <a:rPr lang="en-US" dirty="0"/>
              <a:t>Logan Jones, Sous Chef </a:t>
            </a:r>
          </a:p>
          <a:p>
            <a:pPr algn="ctr"/>
            <a:r>
              <a:rPr lang="en-US" dirty="0"/>
              <a:t>Magnolia Greens Golf Club - Leland, NC</a:t>
            </a:r>
          </a:p>
        </p:txBody>
      </p:sp>
    </p:spTree>
    <p:extLst>
      <p:ext uri="{BB962C8B-B14F-4D97-AF65-F5344CB8AC3E}">
        <p14:creationId xmlns:p14="http://schemas.microsoft.com/office/powerpoint/2010/main" val="757722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3.jpg"/>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3400" y="4038600"/>
            <a:ext cx="4190999" cy="2561397"/>
          </a:xfrm>
          <a:prstGeom prst="rect">
            <a:avLst/>
          </a:prstGeom>
          <a:ln w="12700">
            <a:miter lim="400000"/>
          </a:ln>
        </p:spPr>
      </p:pic>
      <p:pic>
        <p:nvPicPr>
          <p:cNvPr id="152" name="Picture 4.jpg"/>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24423" y="385773"/>
            <a:ext cx="3578670" cy="2061641"/>
          </a:xfrm>
          <a:prstGeom prst="rect">
            <a:avLst/>
          </a:prstGeom>
          <a:ln w="12700">
            <a:miter lim="400000"/>
          </a:ln>
        </p:spPr>
      </p:pic>
      <p:pic>
        <p:nvPicPr>
          <p:cNvPr id="153" name="Image" descr="Image"/>
          <p:cNvPicPr>
            <a:picLocks noChangeAspect="1"/>
          </p:cNvPicPr>
          <p:nvPr/>
        </p:nvPicPr>
        <p:blipFill>
          <a:blip r:embed="rId4"/>
          <a:stretch>
            <a:fillRect/>
          </a:stretch>
        </p:blipFill>
        <p:spPr>
          <a:xfrm>
            <a:off x="223434" y="384880"/>
            <a:ext cx="4192323" cy="2062534"/>
          </a:xfrm>
          <a:prstGeom prst="rect">
            <a:avLst/>
          </a:prstGeom>
          <a:ln w="12700">
            <a:miter lim="400000"/>
          </a:ln>
        </p:spPr>
      </p:pic>
      <p:pic>
        <p:nvPicPr>
          <p:cNvPr id="2" name="Picture 1">
            <a:extLst>
              <a:ext uri="{FF2B5EF4-FFF2-40B4-BE49-F238E27FC236}">
                <a16:creationId xmlns:a16="http://schemas.microsoft.com/office/drawing/2014/main" id="{C9697A7A-0472-5852-E946-59A13E2FEB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181600" y="3810000"/>
            <a:ext cx="2661819" cy="2789997"/>
          </a:xfrm>
          <a:prstGeom prst="rect">
            <a:avLst/>
          </a:prstGeom>
          <a:ln>
            <a:noFill/>
          </a:ln>
          <a:effectLst>
            <a:softEdge rad="63500"/>
          </a:effectLst>
        </p:spPr>
      </p:pic>
      <p:sp>
        <p:nvSpPr>
          <p:cNvPr id="3" name="TextBox 2">
            <a:extLst>
              <a:ext uri="{FF2B5EF4-FFF2-40B4-BE49-F238E27FC236}">
                <a16:creationId xmlns:a16="http://schemas.microsoft.com/office/drawing/2014/main" id="{DEDD9D45-22AE-A775-C4E7-74C898163528}"/>
              </a:ext>
            </a:extLst>
          </p:cNvPr>
          <p:cNvSpPr txBox="1"/>
          <p:nvPr/>
        </p:nvSpPr>
        <p:spPr>
          <a:xfrm>
            <a:off x="76200" y="2721554"/>
            <a:ext cx="8001000" cy="1015663"/>
          </a:xfrm>
          <a:prstGeom prst="rect">
            <a:avLst/>
          </a:prstGeom>
          <a:noFill/>
        </p:spPr>
        <p:txBody>
          <a:bodyPr wrap="square" rtlCol="0">
            <a:spAutoFit/>
          </a:bodyPr>
          <a:lstStyle/>
          <a:p>
            <a:pPr algn="ctr"/>
            <a:r>
              <a:rPr lang="en-US" sz="2000" i="1" dirty="0">
                <a:solidFill>
                  <a:srgbClr val="FF0000"/>
                </a:solidFill>
              </a:rPr>
              <a:t>A full-feature film inspired by true events and the public / private partnership that continues to change the lives</a:t>
            </a:r>
          </a:p>
          <a:p>
            <a:pPr algn="ctr"/>
            <a:r>
              <a:rPr lang="en-US" sz="2000" i="1" dirty="0">
                <a:solidFill>
                  <a:srgbClr val="FF0000"/>
                </a:solidFill>
              </a:rPr>
              <a:t>of individuals with </a:t>
            </a:r>
            <a:r>
              <a:rPr lang="en-US" sz="2000" i="1" dirty="0" err="1">
                <a:solidFill>
                  <a:srgbClr val="FF0000"/>
                </a:solidFill>
              </a:rPr>
              <a:t>disABILITIES</a:t>
            </a:r>
            <a:endParaRPr lang="en-US" sz="2000" i="1" dirty="0">
              <a:solidFill>
                <a:srgbClr val="FF0000"/>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4038600" cy="2438400"/>
          </a:xfrm>
        </p:spPr>
        <p:txBody>
          <a:bodyPr>
            <a:noAutofit/>
          </a:bodyPr>
          <a:lstStyle/>
          <a:p>
            <a:r>
              <a:rPr lang="en-US" sz="4400" dirty="0">
                <a:solidFill>
                  <a:srgbClr val="FF0000"/>
                </a:solidFill>
              </a:rPr>
              <a:t>Hands On</a:t>
            </a:r>
            <a:br>
              <a:rPr lang="en-US" sz="4400" dirty="0">
                <a:solidFill>
                  <a:srgbClr val="FF0000"/>
                </a:solidFill>
              </a:rPr>
            </a:br>
            <a:r>
              <a:rPr lang="en-US" sz="4400" dirty="0">
                <a:solidFill>
                  <a:srgbClr val="FF0000"/>
                </a:solidFill>
              </a:rPr>
              <a:t>@Hyatt</a:t>
            </a:r>
            <a:br>
              <a:rPr lang="en-US" sz="4400" dirty="0">
                <a:solidFill>
                  <a:srgbClr val="FF0000"/>
                </a:solidFill>
              </a:rPr>
            </a:br>
            <a:r>
              <a:rPr lang="en-US" sz="4400" dirty="0">
                <a:solidFill>
                  <a:srgbClr val="FF0000"/>
                </a:solidFill>
              </a:rPr>
              <a:t>25</a:t>
            </a:r>
            <a:r>
              <a:rPr lang="en-US" sz="4400" baseline="30000" dirty="0">
                <a:solidFill>
                  <a:srgbClr val="FF0000"/>
                </a:solidFill>
              </a:rPr>
              <a:t>th</a:t>
            </a:r>
            <a:r>
              <a:rPr lang="en-US" sz="4400" dirty="0">
                <a:solidFill>
                  <a:srgbClr val="FF0000"/>
                </a:solidFill>
              </a:rPr>
              <a:t> Anniversary Dinner</a:t>
            </a:r>
          </a:p>
        </p:txBody>
      </p:sp>
      <p:sp>
        <p:nvSpPr>
          <p:cNvPr id="3" name="Content Placeholder 2"/>
          <p:cNvSpPr>
            <a:spLocks noGrp="1"/>
          </p:cNvSpPr>
          <p:nvPr>
            <p:ph idx="1"/>
          </p:nvPr>
        </p:nvSpPr>
        <p:spPr>
          <a:xfrm>
            <a:off x="152400" y="3429000"/>
            <a:ext cx="7924800" cy="3124200"/>
          </a:xfrm>
        </p:spPr>
        <p:txBody>
          <a:bodyPr>
            <a:normAutofit/>
          </a:bodyPr>
          <a:lstStyle/>
          <a:p>
            <a:r>
              <a:rPr lang="en-US" sz="2400" dirty="0"/>
              <a:t> Friday August 25, 2023</a:t>
            </a:r>
          </a:p>
          <a:p>
            <a:r>
              <a:rPr lang="en-US" sz="2400" dirty="0"/>
              <a:t> Hosted by Hyatt Regency Grand Cypress (Orlando)</a:t>
            </a:r>
          </a:p>
          <a:p>
            <a:r>
              <a:rPr lang="en-US" sz="2400" dirty="0"/>
              <a:t> Food served by Hands On @Hyatt Students</a:t>
            </a:r>
          </a:p>
          <a:p>
            <a:r>
              <a:rPr lang="en-US" sz="2400" dirty="0"/>
              <a:t> Attended by Students, Families, ESE Teachers, VR Counselors and Hyatt Managers / Associates</a:t>
            </a:r>
          </a:p>
          <a:p>
            <a:r>
              <a:rPr lang="en-US" sz="2400" dirty="0"/>
              <a:t> Email John@handsoneducation.net </a:t>
            </a:r>
          </a:p>
          <a:p>
            <a:pPr marL="0" indent="0">
              <a:buNone/>
            </a:pPr>
            <a:r>
              <a:rPr lang="en-US" sz="2400" dirty="0"/>
              <a:t>    for more information</a:t>
            </a:r>
          </a:p>
          <a:p>
            <a:pPr>
              <a:buNone/>
            </a:pPr>
            <a:endParaRPr lang="en-US" sz="3200" dirty="0"/>
          </a:p>
        </p:txBody>
      </p:sp>
      <p:pic>
        <p:nvPicPr>
          <p:cNvPr id="4" name="Picture 3" descr="new_handon logo"/>
          <p:cNvPicPr>
            <a:picLocks noChangeAspect="1" noChangeArrowheads="1"/>
          </p:cNvPicPr>
          <p:nvPr/>
        </p:nvPicPr>
        <p:blipFill>
          <a:blip r:embed="rId2" cstate="print"/>
          <a:srcRect/>
          <a:stretch>
            <a:fillRect/>
          </a:stretch>
        </p:blipFill>
        <p:spPr bwMode="auto">
          <a:xfrm>
            <a:off x="5562600" y="5809008"/>
            <a:ext cx="2590800" cy="1048992"/>
          </a:xfrm>
          <a:prstGeom prst="rect">
            <a:avLst/>
          </a:prstGeom>
          <a:noFill/>
          <a:ln w="9525">
            <a:noFill/>
            <a:miter lim="800000"/>
            <a:headEnd/>
            <a:tailEnd/>
          </a:ln>
        </p:spPr>
      </p:pic>
      <p:pic>
        <p:nvPicPr>
          <p:cNvPr id="1026" name="Picture 2">
            <a:extLst>
              <a:ext uri="{FF2B5EF4-FFF2-40B4-BE49-F238E27FC236}">
                <a16:creationId xmlns:a16="http://schemas.microsoft.com/office/drawing/2014/main" id="{A0A65CF9-B370-4307-9C43-94C7587D6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063382" y="465461"/>
            <a:ext cx="3861417" cy="257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14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838200"/>
          </a:xfrm>
        </p:spPr>
        <p:txBody>
          <a:bodyPr>
            <a:normAutofit fontScale="90000"/>
          </a:bodyPr>
          <a:lstStyle/>
          <a:p>
            <a:pPr algn="ctr"/>
            <a:r>
              <a:rPr lang="en-US" sz="4400" dirty="0"/>
              <a:t>   </a:t>
            </a:r>
            <a:r>
              <a:rPr lang="en-US" sz="3000" dirty="0"/>
              <a:t> </a:t>
            </a:r>
            <a:br>
              <a:rPr lang="en-US" sz="3000" dirty="0"/>
            </a:br>
            <a:r>
              <a:rPr lang="en-US" sz="3600" dirty="0"/>
              <a:t>Accentuating the “I” in IEPs and IPEs</a:t>
            </a:r>
          </a:p>
        </p:txBody>
      </p:sp>
      <p:pic>
        <p:nvPicPr>
          <p:cNvPr id="6" name="Picture 5" descr="new_handon logo"/>
          <p:cNvPicPr>
            <a:picLocks noChangeAspect="1" noChangeArrowheads="1"/>
          </p:cNvPicPr>
          <p:nvPr/>
        </p:nvPicPr>
        <p:blipFill>
          <a:blip r:embed="rId2" cstate="print"/>
          <a:srcRect/>
          <a:stretch>
            <a:fillRect/>
          </a:stretch>
        </p:blipFill>
        <p:spPr bwMode="auto">
          <a:xfrm>
            <a:off x="4343400" y="5638800"/>
            <a:ext cx="3429000" cy="1219200"/>
          </a:xfrm>
          <a:prstGeom prst="rect">
            <a:avLst/>
          </a:prstGeom>
          <a:noFill/>
          <a:ln w="9525">
            <a:noFill/>
            <a:miter lim="800000"/>
            <a:headEnd/>
            <a:tailEnd/>
          </a:ln>
        </p:spPr>
      </p:pic>
      <p:pic>
        <p:nvPicPr>
          <p:cNvPr id="11" name="Picture 10" descr="VR Logo.gif"/>
          <p:cNvPicPr>
            <a:picLocks noChangeAspect="1"/>
          </p:cNvPicPr>
          <p:nvPr/>
        </p:nvPicPr>
        <p:blipFill>
          <a:blip r:embed="rId3" cstate="print"/>
          <a:stretch>
            <a:fillRect/>
          </a:stretch>
        </p:blipFill>
        <p:spPr>
          <a:xfrm>
            <a:off x="619539" y="4220505"/>
            <a:ext cx="1214147" cy="1066698"/>
          </a:xfrm>
          <a:prstGeom prst="rect">
            <a:avLst/>
          </a:prstGeom>
        </p:spPr>
      </p:pic>
      <p:sp>
        <p:nvSpPr>
          <p:cNvPr id="10" name="TextBox 9"/>
          <p:cNvSpPr txBox="1"/>
          <p:nvPr/>
        </p:nvSpPr>
        <p:spPr>
          <a:xfrm>
            <a:off x="2217834" y="4023836"/>
            <a:ext cx="5257800" cy="738664"/>
          </a:xfrm>
          <a:prstGeom prst="rect">
            <a:avLst/>
          </a:prstGeom>
          <a:noFill/>
        </p:spPr>
        <p:txBody>
          <a:bodyPr wrap="square" rtlCol="0">
            <a:spAutoFit/>
          </a:bodyPr>
          <a:lstStyle/>
          <a:p>
            <a:endParaRPr lang="en-US" sz="3200" b="1" dirty="0">
              <a:latin typeface="Arial Rounded MT Bold" pitchFamily="34" charset="0"/>
            </a:endParaRPr>
          </a:p>
          <a:p>
            <a:endParaRPr lang="en-US" sz="1000" dirty="0"/>
          </a:p>
        </p:txBody>
      </p:sp>
      <p:pic>
        <p:nvPicPr>
          <p:cNvPr id="59395" name="Picture 3"/>
          <p:cNvPicPr>
            <a:picLocks noChangeAspect="1" noChangeArrowheads="1"/>
          </p:cNvPicPr>
          <p:nvPr/>
        </p:nvPicPr>
        <p:blipFill>
          <a:blip r:embed="rId4" cstate="print"/>
          <a:srcRect/>
          <a:stretch>
            <a:fillRect/>
          </a:stretch>
        </p:blipFill>
        <p:spPr bwMode="auto">
          <a:xfrm>
            <a:off x="6096000" y="4390197"/>
            <a:ext cx="1406138" cy="943803"/>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479813" y="5461967"/>
            <a:ext cx="1676400" cy="1299146"/>
          </a:xfrm>
          <a:prstGeom prst="rect">
            <a:avLst/>
          </a:prstGeom>
          <a:noFill/>
          <a:ln w="9525">
            <a:solidFill>
              <a:schemeClr val="accent1"/>
            </a:solidFill>
            <a:miter lim="800000"/>
            <a:headEnd/>
            <a:tailEnd/>
          </a:ln>
        </p:spPr>
      </p:pic>
      <p:pic>
        <p:nvPicPr>
          <p:cNvPr id="15" name="Picture 2"/>
          <p:cNvPicPr preferRelativeResize="0">
            <a:picLocks noChangeArrowheads="1" noChangeShapeType="1"/>
          </p:cNvPicPr>
          <p:nvPr/>
        </p:nvPicPr>
        <p:blipFill>
          <a:blip r:embed="rId6" cstate="print"/>
          <a:srcRect/>
          <a:stretch>
            <a:fillRect/>
          </a:stretch>
        </p:blipFill>
        <p:spPr bwMode="auto">
          <a:xfrm>
            <a:off x="659296" y="5320333"/>
            <a:ext cx="1600200" cy="1600200"/>
          </a:xfrm>
          <a:prstGeom prst="rect">
            <a:avLst/>
          </a:prstGeom>
          <a:noFill/>
          <a:ln w="0" algn="in">
            <a:noFill/>
            <a:miter lim="800000"/>
            <a:headEnd/>
            <a:tailEnd/>
          </a:ln>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0775" y="4267302"/>
            <a:ext cx="3321077" cy="1019901"/>
          </a:xfrm>
          <a:prstGeom prst="rect">
            <a:avLst/>
          </a:prstGeom>
        </p:spPr>
      </p:pic>
      <p:pic>
        <p:nvPicPr>
          <p:cNvPr id="12" name="Picture 11" descr="https://mms.businesswire.com/media/20160926006392/en/308167/5/Hyatt_Master_Brand_Registered_Blue_%282%29.jpg">
            <a:extLst>
              <a:ext uri="{FF2B5EF4-FFF2-40B4-BE49-F238E27FC236}">
                <a16:creationId xmlns:a16="http://schemas.microsoft.com/office/drawing/2014/main" id="{55327955-7746-42D3-8EFA-B680B70866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396033"/>
            <a:ext cx="3733800" cy="21030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94F04A4-941E-4F0C-972C-790350687D9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4876800" y="838200"/>
            <a:ext cx="2285999" cy="3429102"/>
          </a:xfrm>
          <a:prstGeom prst="rect">
            <a:avLst/>
          </a:prstGeom>
          <a:ln>
            <a:noFill/>
          </a:ln>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685800"/>
          </a:xfrm>
        </p:spPr>
        <p:txBody>
          <a:bodyPr>
            <a:normAutofit/>
          </a:bodyPr>
          <a:lstStyle/>
          <a:p>
            <a:pPr algn="ctr"/>
            <a:r>
              <a:rPr lang="en-US" sz="4400" dirty="0"/>
              <a:t>Program Description</a:t>
            </a:r>
          </a:p>
        </p:txBody>
      </p:sp>
      <p:sp>
        <p:nvSpPr>
          <p:cNvPr id="3" name="Content Placeholder 2"/>
          <p:cNvSpPr>
            <a:spLocks noGrp="1"/>
          </p:cNvSpPr>
          <p:nvPr>
            <p:ph idx="1"/>
          </p:nvPr>
        </p:nvSpPr>
        <p:spPr>
          <a:xfrm>
            <a:off x="457200" y="1143000"/>
            <a:ext cx="7239000" cy="4724400"/>
          </a:xfrm>
        </p:spPr>
        <p:txBody>
          <a:bodyPr>
            <a:noAutofit/>
          </a:bodyPr>
          <a:lstStyle/>
          <a:p>
            <a:pPr algn="ctr">
              <a:buNone/>
            </a:pPr>
            <a:r>
              <a:rPr lang="en-US" b="1" dirty="0">
                <a:solidFill>
                  <a:schemeClr val="accent1"/>
                </a:solidFill>
              </a:rPr>
              <a:t>State-Funded Alternative Training Program to prepare persons with disabilities for work in the Hospitality Industry</a:t>
            </a:r>
          </a:p>
          <a:p>
            <a:pPr algn="ctr">
              <a:buNone/>
            </a:pPr>
            <a:endParaRPr lang="en-US" sz="600" b="1" dirty="0">
              <a:solidFill>
                <a:schemeClr val="accent1"/>
              </a:solidFill>
            </a:endParaRPr>
          </a:p>
          <a:p>
            <a:pPr algn="ctr">
              <a:buNone/>
            </a:pPr>
            <a:r>
              <a:rPr lang="en-US" sz="2800" b="1" dirty="0">
                <a:solidFill>
                  <a:srgbClr val="FF0000"/>
                </a:solidFill>
              </a:rPr>
              <a:t>Started June 21,1998 at the </a:t>
            </a:r>
          </a:p>
          <a:p>
            <a:pPr algn="ctr">
              <a:buNone/>
            </a:pPr>
            <a:r>
              <a:rPr lang="en-US" sz="2800" b="1" dirty="0">
                <a:solidFill>
                  <a:srgbClr val="FF0000"/>
                </a:solidFill>
              </a:rPr>
              <a:t>Hyatt Regency Westshore – Tampa, FL</a:t>
            </a:r>
          </a:p>
          <a:p>
            <a:pPr algn="ctr">
              <a:buNone/>
            </a:pPr>
            <a:endParaRPr lang="en-US" sz="600" b="1" dirty="0">
              <a:solidFill>
                <a:srgbClr val="FF0000"/>
              </a:solidFill>
            </a:endParaRPr>
          </a:p>
          <a:p>
            <a:pPr algn="ctr">
              <a:buNone/>
            </a:pPr>
            <a:r>
              <a:rPr lang="en-US" sz="2400" b="1" dirty="0">
                <a:solidFill>
                  <a:schemeClr val="accent2">
                    <a:lumMod val="75000"/>
                  </a:schemeClr>
                </a:solidFill>
              </a:rPr>
              <a:t>   </a:t>
            </a:r>
            <a:r>
              <a:rPr lang="en-US" sz="2400" b="1" dirty="0">
                <a:solidFill>
                  <a:schemeClr val="tx2"/>
                </a:solidFill>
              </a:rPr>
              <a:t>Made possible through a unique partnership between Hyatt Hotels and Resorts,</a:t>
            </a:r>
          </a:p>
          <a:p>
            <a:pPr algn="ctr">
              <a:buNone/>
            </a:pPr>
            <a:r>
              <a:rPr lang="en-US" sz="2400" b="1" dirty="0">
                <a:solidFill>
                  <a:schemeClr val="tx2"/>
                </a:solidFill>
              </a:rPr>
              <a:t>   Hands On Educational Services, Inc.</a:t>
            </a:r>
          </a:p>
          <a:p>
            <a:pPr algn="ctr">
              <a:buNone/>
            </a:pPr>
            <a:r>
              <a:rPr lang="en-US" sz="2400" b="1" dirty="0">
                <a:solidFill>
                  <a:schemeClr val="tx2"/>
                </a:solidFill>
              </a:rPr>
              <a:t>   FL Division of Vocational Rehabilitation, </a:t>
            </a:r>
          </a:p>
          <a:p>
            <a:pPr algn="ctr">
              <a:buNone/>
            </a:pPr>
            <a:r>
              <a:rPr lang="en-US" sz="2400" b="1" dirty="0">
                <a:solidFill>
                  <a:schemeClr val="tx2"/>
                </a:solidFill>
              </a:rPr>
              <a:t>   FL Division of Blind Services and</a:t>
            </a:r>
          </a:p>
          <a:p>
            <a:pPr algn="ctr">
              <a:buNone/>
            </a:pPr>
            <a:r>
              <a:rPr lang="en-US" sz="2400" b="1" dirty="0">
                <a:solidFill>
                  <a:schemeClr val="tx2"/>
                </a:solidFill>
              </a:rPr>
              <a:t>   School District Transition Teams</a:t>
            </a:r>
          </a:p>
          <a:p>
            <a:pPr>
              <a:buNone/>
            </a:pPr>
            <a:endParaRPr lang="en-US" sz="2400" b="1" dirty="0">
              <a:solidFill>
                <a:schemeClr val="accent1"/>
              </a:solidFill>
            </a:endParaRPr>
          </a:p>
          <a:p>
            <a:pPr>
              <a:buNone/>
            </a:pPr>
            <a:endParaRPr lang="en-US" sz="3000" b="1" dirty="0">
              <a:solidFill>
                <a:schemeClr val="accent5">
                  <a:lumMod val="75000"/>
                </a:schemeClr>
              </a:solidFill>
            </a:endParaRPr>
          </a:p>
          <a:p>
            <a:pPr>
              <a:buNone/>
            </a:pPr>
            <a:endParaRPr lang="en-US" sz="3000" b="1" dirty="0">
              <a:solidFill>
                <a:schemeClr val="accent5">
                  <a:lumMod val="75000"/>
                </a:schemeClr>
              </a:solidFill>
            </a:endParaRPr>
          </a:p>
          <a:p>
            <a:pPr>
              <a:buNone/>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1143000"/>
          </a:xfrm>
        </p:spPr>
        <p:txBody>
          <a:bodyPr>
            <a:normAutofit/>
          </a:bodyPr>
          <a:lstStyle/>
          <a:p>
            <a:r>
              <a:rPr lang="en-US" sz="4400" dirty="0"/>
              <a:t>Training  Departments </a:t>
            </a:r>
            <a:r>
              <a:rPr lang="en-US" dirty="0"/>
              <a:t>	</a:t>
            </a:r>
          </a:p>
        </p:txBody>
      </p:sp>
      <p:sp>
        <p:nvSpPr>
          <p:cNvPr id="3" name="Content Placeholder 2"/>
          <p:cNvSpPr>
            <a:spLocks noGrp="1"/>
          </p:cNvSpPr>
          <p:nvPr>
            <p:ph idx="1"/>
          </p:nvPr>
        </p:nvSpPr>
        <p:spPr>
          <a:xfrm>
            <a:off x="152400" y="863788"/>
            <a:ext cx="7696200" cy="3327212"/>
          </a:xfrm>
        </p:spPr>
        <p:txBody>
          <a:bodyPr>
            <a:normAutofit fontScale="92500" lnSpcReduction="20000"/>
          </a:bodyPr>
          <a:lstStyle/>
          <a:p>
            <a:r>
              <a:rPr lang="en-US" sz="3200" dirty="0"/>
              <a:t> </a:t>
            </a:r>
            <a:r>
              <a:rPr lang="en-US" sz="3000" dirty="0"/>
              <a:t>Culinary*</a:t>
            </a:r>
          </a:p>
          <a:p>
            <a:r>
              <a:rPr lang="en-US" sz="3000" dirty="0"/>
              <a:t> Housekeeping</a:t>
            </a:r>
          </a:p>
          <a:p>
            <a:r>
              <a:rPr lang="en-US" sz="3000" dirty="0"/>
              <a:t> Laundry</a:t>
            </a:r>
          </a:p>
          <a:p>
            <a:r>
              <a:rPr lang="en-US" sz="3000" dirty="0"/>
              <a:t> Storeroom Receiving</a:t>
            </a:r>
          </a:p>
          <a:p>
            <a:r>
              <a:rPr lang="en-US" sz="3000" dirty="0"/>
              <a:t> Engineering</a:t>
            </a:r>
          </a:p>
          <a:p>
            <a:r>
              <a:rPr lang="en-US" sz="3000" dirty="0"/>
              <a:t> Cafeteria Attendant</a:t>
            </a:r>
          </a:p>
          <a:p>
            <a:r>
              <a:rPr lang="en-US" sz="3000" dirty="0"/>
              <a:t> PBX Operator</a:t>
            </a:r>
          </a:p>
          <a:p>
            <a:pPr>
              <a:buNone/>
            </a:pPr>
            <a:r>
              <a:rPr lang="en-US" sz="2000" dirty="0"/>
              <a:t>	</a:t>
            </a:r>
            <a:r>
              <a:rPr lang="en-US" sz="2400" b="1" dirty="0"/>
              <a:t>* </a:t>
            </a:r>
            <a:r>
              <a:rPr lang="en-US" sz="2000" dirty="0"/>
              <a:t>Denotes area where the majority of the students choose to train</a:t>
            </a:r>
            <a:endParaRPr lang="en-US" dirty="0"/>
          </a:p>
          <a:p>
            <a:pPr>
              <a:buNone/>
            </a:pPr>
            <a:endParaRPr lang="en-US" dirty="0"/>
          </a:p>
        </p:txBody>
      </p:sp>
      <p:pic>
        <p:nvPicPr>
          <p:cNvPr id="4" name="Picture 3" descr="new_handon logo"/>
          <p:cNvPicPr>
            <a:picLocks noChangeAspect="1" noChangeArrowheads="1"/>
          </p:cNvPicPr>
          <p:nvPr/>
        </p:nvPicPr>
        <p:blipFill>
          <a:blip r:embed="rId2" cstate="print"/>
          <a:srcRect/>
          <a:stretch>
            <a:fillRect/>
          </a:stretch>
        </p:blipFill>
        <p:spPr bwMode="auto">
          <a:xfrm>
            <a:off x="5562600" y="5791200"/>
            <a:ext cx="2590800" cy="1048992"/>
          </a:xfrm>
          <a:prstGeom prst="rect">
            <a:avLst/>
          </a:prstGeom>
          <a:noFill/>
          <a:ln w="9525">
            <a:noFill/>
            <a:miter lim="800000"/>
            <a:headEnd/>
            <a:tailEnd/>
          </a:ln>
        </p:spPr>
      </p:pic>
      <p:pic>
        <p:nvPicPr>
          <p:cNvPr id="6" name="Picture 5" descr="July 5 import 030.JPG"/>
          <p:cNvPicPr>
            <a:picLocks noChangeAspect="1"/>
          </p:cNvPicPr>
          <p:nvPr/>
        </p:nvPicPr>
        <p:blipFill>
          <a:blip r:embed="rId3" cstate="print"/>
          <a:stretch>
            <a:fillRect/>
          </a:stretch>
        </p:blipFill>
        <p:spPr>
          <a:xfrm>
            <a:off x="1219200" y="4191001"/>
            <a:ext cx="3529149" cy="2514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879028"/>
            <a:ext cx="3810000" cy="28562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219200"/>
          </a:xfrm>
        </p:spPr>
        <p:txBody>
          <a:bodyPr>
            <a:normAutofit/>
          </a:bodyPr>
          <a:lstStyle/>
          <a:p>
            <a:pPr algn="ctr"/>
            <a:r>
              <a:rPr lang="en-US" sz="3200" dirty="0"/>
              <a:t>Current  Hyatt Properties</a:t>
            </a:r>
            <a:br>
              <a:rPr lang="en-US" sz="3200" dirty="0"/>
            </a:br>
            <a:r>
              <a:rPr lang="en-US" sz="3200" dirty="0"/>
              <a:t>In Florida</a:t>
            </a:r>
          </a:p>
        </p:txBody>
      </p:sp>
      <p:sp>
        <p:nvSpPr>
          <p:cNvPr id="3" name="Content Placeholder 2"/>
          <p:cNvSpPr>
            <a:spLocks noGrp="1"/>
          </p:cNvSpPr>
          <p:nvPr>
            <p:ph idx="1"/>
          </p:nvPr>
        </p:nvSpPr>
        <p:spPr>
          <a:xfrm>
            <a:off x="457200" y="1676400"/>
            <a:ext cx="7239000" cy="4495800"/>
          </a:xfrm>
        </p:spPr>
        <p:txBody>
          <a:bodyPr>
            <a:noAutofit/>
          </a:bodyPr>
          <a:lstStyle/>
          <a:p>
            <a:r>
              <a:rPr lang="en-US" sz="2400" b="1" dirty="0">
                <a:solidFill>
                  <a:schemeClr val="accent1"/>
                </a:solidFill>
              </a:rPr>
              <a:t>Grand Hyatt Tampa Bay</a:t>
            </a:r>
          </a:p>
          <a:p>
            <a:r>
              <a:rPr lang="en-US" sz="2400" b="1" dirty="0">
                <a:solidFill>
                  <a:schemeClr val="accent1"/>
                </a:solidFill>
              </a:rPr>
              <a:t>Hyatt Regency Grand Cypress</a:t>
            </a:r>
          </a:p>
          <a:p>
            <a:r>
              <a:rPr lang="en-US" sz="2400" b="1" dirty="0">
                <a:solidFill>
                  <a:schemeClr val="accent1"/>
                </a:solidFill>
              </a:rPr>
              <a:t>Hyatt Regency Orlando Airport</a:t>
            </a:r>
          </a:p>
          <a:p>
            <a:r>
              <a:rPr lang="en-US" sz="2400" b="1" dirty="0">
                <a:solidFill>
                  <a:schemeClr val="accent1"/>
                </a:solidFill>
              </a:rPr>
              <a:t>Hyatt Regency Orlando</a:t>
            </a:r>
          </a:p>
          <a:p>
            <a:r>
              <a:rPr lang="en-US" sz="2400" b="1" dirty="0">
                <a:solidFill>
                  <a:schemeClr val="accent1"/>
                </a:solidFill>
              </a:rPr>
              <a:t>Hyatt Regency Miami</a:t>
            </a:r>
          </a:p>
          <a:p>
            <a:r>
              <a:rPr lang="en-US" sz="2400" b="1" dirty="0">
                <a:solidFill>
                  <a:schemeClr val="accent1"/>
                </a:solidFill>
              </a:rPr>
              <a:t>Hyatt Regency Sarasota</a:t>
            </a:r>
          </a:p>
          <a:p>
            <a:r>
              <a:rPr lang="en-US" sz="2400" b="1" dirty="0">
                <a:solidFill>
                  <a:schemeClr val="accent1"/>
                </a:solidFill>
              </a:rPr>
              <a:t>Hyatt Regency </a:t>
            </a:r>
          </a:p>
          <a:p>
            <a:pPr>
              <a:buNone/>
            </a:pPr>
            <a:r>
              <a:rPr lang="en-US" sz="2400" b="1" dirty="0">
                <a:solidFill>
                  <a:schemeClr val="accent1"/>
                </a:solidFill>
              </a:rPr>
              <a:t>   Clearwater Beach</a:t>
            </a:r>
          </a:p>
          <a:p>
            <a:r>
              <a:rPr lang="en-US" sz="2400" b="1" dirty="0">
                <a:solidFill>
                  <a:schemeClr val="accent1"/>
                </a:solidFill>
              </a:rPr>
              <a:t>Hyatt Regency Jacksonville</a:t>
            </a:r>
          </a:p>
          <a:p>
            <a:r>
              <a:rPr lang="en-US" sz="2400" b="1" dirty="0">
                <a:solidFill>
                  <a:schemeClr val="accent1"/>
                </a:solidFill>
              </a:rPr>
              <a:t>Hyatt Regency Coconut Point</a:t>
            </a:r>
          </a:p>
          <a:p>
            <a:r>
              <a:rPr lang="en-US" sz="2400" b="1" dirty="0">
                <a:solidFill>
                  <a:schemeClr val="accent1"/>
                </a:solidFill>
              </a:rPr>
              <a:t>Hyatt Regency Coral Gables</a:t>
            </a:r>
          </a:p>
          <a:p>
            <a:pPr>
              <a:buNone/>
            </a:pPr>
            <a:endParaRPr lang="en-US" sz="2400" b="1" dirty="0">
              <a:solidFill>
                <a:schemeClr val="accent1"/>
              </a:solidFill>
            </a:endParaRPr>
          </a:p>
          <a:p>
            <a:pPr>
              <a:buNone/>
            </a:pPr>
            <a:endParaRPr lang="en-US" sz="2400" b="1" dirty="0">
              <a:solidFill>
                <a:schemeClr val="accent1"/>
              </a:solidFill>
            </a:endParaRPr>
          </a:p>
          <a:p>
            <a:endParaRPr lang="en-US" sz="3000" b="1" dirty="0">
              <a:solidFill>
                <a:schemeClr val="accent5">
                  <a:lumMod val="75000"/>
                </a:schemeClr>
              </a:solidFill>
            </a:endParaRPr>
          </a:p>
          <a:p>
            <a:pPr>
              <a:buNone/>
            </a:pPr>
            <a:endParaRPr lang="en-US" sz="3000" b="1" dirty="0">
              <a:solidFill>
                <a:schemeClr val="accent5">
                  <a:lumMod val="75000"/>
                </a:schemeClr>
              </a:solidFill>
            </a:endParaRPr>
          </a:p>
          <a:p>
            <a:endParaRPr lang="en-US" sz="2800" dirty="0"/>
          </a:p>
        </p:txBody>
      </p:sp>
      <p:pic>
        <p:nvPicPr>
          <p:cNvPr id="4" name="Picture 3" descr="new_handon logo"/>
          <p:cNvPicPr>
            <a:picLocks noChangeAspect="1" noChangeArrowheads="1"/>
          </p:cNvPicPr>
          <p:nvPr/>
        </p:nvPicPr>
        <p:blipFill>
          <a:blip r:embed="rId2" cstate="print"/>
          <a:srcRect/>
          <a:stretch>
            <a:fillRect/>
          </a:stretch>
        </p:blipFill>
        <p:spPr bwMode="auto">
          <a:xfrm>
            <a:off x="5562600" y="5809008"/>
            <a:ext cx="2590800" cy="1048992"/>
          </a:xfrm>
          <a:prstGeom prst="rect">
            <a:avLst/>
          </a:prstGeom>
          <a:noFill/>
          <a:ln w="9525">
            <a:noFill/>
            <a:miter lim="800000"/>
            <a:headEnd/>
            <a:tailEnd/>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4626746" y="2895600"/>
            <a:ext cx="3505200" cy="2514600"/>
          </a:xfrm>
          <a:prstGeom prst="rect">
            <a:avLst/>
          </a:prstGeom>
          <a:ln>
            <a:noFill/>
          </a:ln>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3810000" cy="1752600"/>
          </a:xfrm>
        </p:spPr>
        <p:txBody>
          <a:bodyPr>
            <a:noAutofit/>
          </a:bodyPr>
          <a:lstStyle/>
          <a:p>
            <a:r>
              <a:rPr lang="en-US" sz="4400" dirty="0"/>
              <a:t>Growing capacity  in Orlando</a:t>
            </a:r>
          </a:p>
        </p:txBody>
      </p:sp>
      <p:sp>
        <p:nvSpPr>
          <p:cNvPr id="3" name="Content Placeholder 2"/>
          <p:cNvSpPr>
            <a:spLocks noGrp="1"/>
          </p:cNvSpPr>
          <p:nvPr>
            <p:ph idx="1"/>
          </p:nvPr>
        </p:nvSpPr>
        <p:spPr>
          <a:xfrm>
            <a:off x="457200" y="3429000"/>
            <a:ext cx="7239000" cy="2743200"/>
          </a:xfrm>
        </p:spPr>
        <p:txBody>
          <a:bodyPr>
            <a:normAutofit/>
          </a:bodyPr>
          <a:lstStyle/>
          <a:p>
            <a:r>
              <a:rPr lang="en-US" sz="2400" dirty="0"/>
              <a:t> Hyatt Regency Orlando Convention Center</a:t>
            </a:r>
          </a:p>
          <a:p>
            <a:r>
              <a:rPr lang="en-US" sz="2400" dirty="0"/>
              <a:t> Hyatt Regency Grand Cypress Lake Buena Vista</a:t>
            </a:r>
          </a:p>
          <a:p>
            <a:r>
              <a:rPr lang="en-US" sz="2400" dirty="0"/>
              <a:t> Hyatt Regency Orlando International Airport</a:t>
            </a:r>
          </a:p>
          <a:p>
            <a:r>
              <a:rPr lang="en-US" sz="2400" dirty="0"/>
              <a:t> Hyatt Place Orlando International Airport</a:t>
            </a:r>
          </a:p>
          <a:p>
            <a:r>
              <a:rPr lang="en-US" sz="2400" dirty="0"/>
              <a:t> Hyatt Lakehouse - KPMG</a:t>
            </a:r>
          </a:p>
          <a:p>
            <a:pPr>
              <a:buNone/>
            </a:pPr>
            <a:endParaRPr lang="en-US" sz="3200" dirty="0"/>
          </a:p>
        </p:txBody>
      </p:sp>
      <p:pic>
        <p:nvPicPr>
          <p:cNvPr id="4" name="Picture 3" descr="new_handon logo"/>
          <p:cNvPicPr>
            <a:picLocks noChangeAspect="1" noChangeArrowheads="1"/>
          </p:cNvPicPr>
          <p:nvPr/>
        </p:nvPicPr>
        <p:blipFill>
          <a:blip r:embed="rId2" cstate="print"/>
          <a:srcRect/>
          <a:stretch>
            <a:fillRect/>
          </a:stretch>
        </p:blipFill>
        <p:spPr bwMode="auto">
          <a:xfrm>
            <a:off x="5562600" y="5809008"/>
            <a:ext cx="2590800" cy="1048992"/>
          </a:xfrm>
          <a:prstGeom prst="rect">
            <a:avLst/>
          </a:prstGeom>
          <a:noFill/>
          <a:ln w="9525">
            <a:noFill/>
            <a:miter lim="800000"/>
            <a:headEnd/>
            <a:tailEnd/>
          </a:ln>
        </p:spPr>
      </p:pic>
      <p:pic>
        <p:nvPicPr>
          <p:cNvPr id="1026" name="Picture 2" descr="The KPMG Lakehouse in Orlando is open for training — Quartz at Work">
            <a:extLst>
              <a:ext uri="{FF2B5EF4-FFF2-40B4-BE49-F238E27FC236}">
                <a16:creationId xmlns:a16="http://schemas.microsoft.com/office/drawing/2014/main" id="{A0A65CF9-B370-4307-9C43-94C7587D6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382" y="304800"/>
            <a:ext cx="386141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10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85800"/>
            <a:ext cx="8077200" cy="5373756"/>
          </a:xfrm>
          <a:prstGeom prst="rect">
            <a:avLst/>
          </a:prstGeom>
          <a:ln>
            <a:noFill/>
          </a:ln>
          <a:effectLst>
            <a:softEdge rad="63500"/>
          </a:effectLst>
        </p:spPr>
      </p:pic>
      <p:sp>
        <p:nvSpPr>
          <p:cNvPr id="2" name="Title 1"/>
          <p:cNvSpPr>
            <a:spLocks noGrp="1"/>
          </p:cNvSpPr>
          <p:nvPr>
            <p:ph type="title"/>
          </p:nvPr>
        </p:nvSpPr>
        <p:spPr>
          <a:xfrm>
            <a:off x="457200" y="-27749"/>
            <a:ext cx="7239000" cy="713549"/>
          </a:xfrm>
        </p:spPr>
        <p:txBody>
          <a:bodyPr>
            <a:normAutofit fontScale="90000"/>
          </a:bodyPr>
          <a:lstStyle/>
          <a:p>
            <a:pPr algn="ctr"/>
            <a:r>
              <a:rPr lang="en-US" sz="2400" dirty="0"/>
              <a:t>Currently partnering with 36 Hyatt Hotels and 15 State </a:t>
            </a:r>
            <a:r>
              <a:rPr lang="en-US" sz="2400" dirty="0" err="1"/>
              <a:t>Vr</a:t>
            </a:r>
            <a:r>
              <a:rPr lang="en-US" sz="2400" dirty="0"/>
              <a:t> Agencies across the US</a:t>
            </a:r>
          </a:p>
        </p:txBody>
      </p:sp>
      <p:sp>
        <p:nvSpPr>
          <p:cNvPr id="3" name="Content Placeholder 2"/>
          <p:cNvSpPr>
            <a:spLocks noGrp="1"/>
          </p:cNvSpPr>
          <p:nvPr>
            <p:ph idx="1"/>
          </p:nvPr>
        </p:nvSpPr>
        <p:spPr>
          <a:xfrm>
            <a:off x="457200" y="1676400"/>
            <a:ext cx="7239000" cy="4495800"/>
          </a:xfrm>
        </p:spPr>
        <p:txBody>
          <a:bodyPr>
            <a:noAutofit/>
          </a:bodyPr>
          <a:lstStyle/>
          <a:p>
            <a:pPr>
              <a:buNone/>
            </a:pPr>
            <a:endParaRPr lang="en-US" sz="2400" b="1" dirty="0">
              <a:solidFill>
                <a:schemeClr val="accent1"/>
              </a:solidFill>
            </a:endParaRPr>
          </a:p>
          <a:p>
            <a:endParaRPr lang="en-US" sz="3000" b="1" dirty="0">
              <a:solidFill>
                <a:schemeClr val="accent5">
                  <a:lumMod val="75000"/>
                </a:schemeClr>
              </a:solidFill>
            </a:endParaRPr>
          </a:p>
          <a:p>
            <a:pPr>
              <a:buNone/>
            </a:pPr>
            <a:endParaRPr lang="en-US" sz="3000" b="1" dirty="0">
              <a:solidFill>
                <a:schemeClr val="accent5">
                  <a:lumMod val="75000"/>
                </a:schemeClr>
              </a:solidFill>
            </a:endParaRPr>
          </a:p>
          <a:p>
            <a:endParaRPr lang="en-US" sz="2800" dirty="0"/>
          </a:p>
        </p:txBody>
      </p:sp>
      <p:pic>
        <p:nvPicPr>
          <p:cNvPr id="4" name="Picture 3" descr="new_handon logo"/>
          <p:cNvPicPr>
            <a:picLocks noChangeAspect="1" noChangeArrowheads="1"/>
          </p:cNvPicPr>
          <p:nvPr/>
        </p:nvPicPr>
        <p:blipFill>
          <a:blip r:embed="rId3" cstate="print"/>
          <a:srcRect/>
          <a:stretch>
            <a:fillRect/>
          </a:stretch>
        </p:blipFill>
        <p:spPr bwMode="auto">
          <a:xfrm>
            <a:off x="5562600" y="5809008"/>
            <a:ext cx="2590800" cy="1048992"/>
          </a:xfrm>
          <a:prstGeom prst="rect">
            <a:avLst/>
          </a:prstGeom>
          <a:noFill/>
          <a:ln w="9525">
            <a:noFill/>
            <a:miter lim="800000"/>
            <a:headEnd/>
            <a:tailEnd/>
          </a:ln>
        </p:spPr>
      </p:pic>
      <p:pic>
        <p:nvPicPr>
          <p:cNvPr id="1026" name="Picture 2" descr="https://jessl17.files.wordpress.com/2012/03/hyatt-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75" y="1073823"/>
            <a:ext cx="552450" cy="3014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jessl17.files.wordpress.com/2012/03/hyatt-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43" y="1336813"/>
            <a:ext cx="552450" cy="3014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jessl17.files.wordpress.com/2012/03/hyatt-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824" y="3997187"/>
            <a:ext cx="552450" cy="2302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jessl17.files.wordpress.com/2012/03/hyatt-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2884476"/>
            <a:ext cx="552450" cy="2401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jessl17.files.wordpress.com/2012/03/hyatt-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7293" y="3351970"/>
            <a:ext cx="552450" cy="2302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jessl17.files.wordpress.com/2012/03/hyatt-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3546" y="3380960"/>
            <a:ext cx="552450" cy="2252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jessl17.files.wordpress.com/2012/03/hyatt-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14723" y="4306328"/>
            <a:ext cx="552450" cy="2252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jessl17.files.wordpress.com/2012/03/hyatt-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4349" y="4934365"/>
            <a:ext cx="552450" cy="2252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jessl17.files.wordpress.com/2012/03/hyatt-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4274" y="4857533"/>
            <a:ext cx="552450" cy="2252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jessl17.files.wordpress.com/2012/03/hyatt-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293" y="5149919"/>
            <a:ext cx="552450" cy="2252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jessl17.files.wordpress.com/2012/03/hyatt-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2909477"/>
            <a:ext cx="552450" cy="2252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jessl17.files.wordpress.com/2012/03/hyatt-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9743" y="1947134"/>
            <a:ext cx="552450" cy="2252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jessl17.files.wordpress.com/2012/03/hyatt-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6036" y="4539482"/>
            <a:ext cx="552450" cy="2252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jessl17.files.wordpress.com/2012/03/hyatt-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592" y="5291450"/>
            <a:ext cx="552450" cy="22528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jessl17.files.wordpress.com/2012/03/hyatt-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9642" y="5285757"/>
            <a:ext cx="552450" cy="22528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6" y="5290929"/>
            <a:ext cx="3291522" cy="1542009"/>
          </a:xfrm>
          <a:prstGeom prst="rect">
            <a:avLst/>
          </a:prstGeom>
        </p:spPr>
      </p:pic>
      <p:pic>
        <p:nvPicPr>
          <p:cNvPr id="29" name="Picture 2" descr="https://jessl17.files.wordpress.com/2012/03/hyatt-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4824" y="6097656"/>
            <a:ext cx="790576" cy="4286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VR Logo.gif"/>
          <p:cNvPicPr>
            <a:picLocks noChangeAspect="1"/>
          </p:cNvPicPr>
          <p:nvPr/>
        </p:nvPicPr>
        <p:blipFill>
          <a:blip r:embed="rId11" cstate="print"/>
          <a:stretch>
            <a:fillRect/>
          </a:stretch>
        </p:blipFill>
        <p:spPr>
          <a:xfrm>
            <a:off x="4544778" y="656457"/>
            <a:ext cx="811186" cy="737860"/>
          </a:xfrm>
          <a:prstGeom prst="rect">
            <a:avLst/>
          </a:prstGeom>
        </p:spPr>
      </p:pic>
      <p:pic>
        <p:nvPicPr>
          <p:cNvPr id="32" name="Picture 3"/>
          <p:cNvPicPr>
            <a:picLocks noChangeAspect="1" noChangeArrowheads="1"/>
          </p:cNvPicPr>
          <p:nvPr/>
        </p:nvPicPr>
        <p:blipFill>
          <a:blip r:embed="rId12" cstate="print"/>
          <a:srcRect/>
          <a:stretch>
            <a:fillRect/>
          </a:stretch>
        </p:blipFill>
        <p:spPr bwMode="auto">
          <a:xfrm>
            <a:off x="6368692" y="691600"/>
            <a:ext cx="1066800" cy="666133"/>
          </a:xfrm>
          <a:prstGeom prst="rect">
            <a:avLst/>
          </a:prstGeom>
          <a:noFill/>
          <a:ln w="9525">
            <a:noFill/>
            <a:miter lim="800000"/>
            <a:headEnd/>
            <a:tailEnd/>
          </a:ln>
        </p:spPr>
      </p:pic>
      <p:pic>
        <p:nvPicPr>
          <p:cNvPr id="31" name="Picture 2"/>
          <p:cNvPicPr preferRelativeResize="0">
            <a:picLocks noChangeArrowheads="1" noChangeShapeType="1"/>
          </p:cNvPicPr>
          <p:nvPr/>
        </p:nvPicPr>
        <p:blipFill>
          <a:blip r:embed="rId13" cstate="print"/>
          <a:srcRect/>
          <a:stretch>
            <a:fillRect/>
          </a:stretch>
        </p:blipFill>
        <p:spPr bwMode="auto">
          <a:xfrm>
            <a:off x="2343220" y="633208"/>
            <a:ext cx="784748" cy="689113"/>
          </a:xfrm>
          <a:prstGeom prst="rect">
            <a:avLst/>
          </a:prstGeom>
          <a:noFill/>
          <a:ln w="0" algn="in">
            <a:noFill/>
            <a:miter lim="800000"/>
            <a:headEnd/>
            <a:tailEnd/>
          </a:ln>
          <a:effectLst/>
        </p:spPr>
      </p:pic>
      <p:pic>
        <p:nvPicPr>
          <p:cNvPr id="33" name="Picture 2"/>
          <p:cNvPicPr>
            <a:picLocks noChangeAspect="1" noChangeArrowheads="1"/>
          </p:cNvPicPr>
          <p:nvPr/>
        </p:nvPicPr>
        <p:blipFill>
          <a:blip r:embed="rId14" cstate="print"/>
          <a:srcRect/>
          <a:stretch>
            <a:fillRect/>
          </a:stretch>
        </p:blipFill>
        <p:spPr bwMode="auto">
          <a:xfrm>
            <a:off x="95249" y="292781"/>
            <a:ext cx="1371600" cy="765313"/>
          </a:xfrm>
          <a:prstGeom prst="rect">
            <a:avLst/>
          </a:prstGeom>
          <a:noFill/>
          <a:ln w="9525">
            <a:noFill/>
            <a:miter lim="800000"/>
            <a:headEnd/>
            <a:tailEnd/>
          </a:ln>
        </p:spPr>
      </p:pic>
      <p:pic>
        <p:nvPicPr>
          <p:cNvPr id="28" name="Picture 2" descr="https://jessl17.files.wordpress.com/2012/03/hyatt-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95797" y="5022372"/>
            <a:ext cx="552450" cy="22528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jessl17.files.wordpress.com/2012/03/hyatt-logo.jpg">
            <a:extLst>
              <a:ext uri="{FF2B5EF4-FFF2-40B4-BE49-F238E27FC236}">
                <a16:creationId xmlns:a16="http://schemas.microsoft.com/office/drawing/2014/main" id="{070D60BD-04BB-4B07-9FD5-F2DAA42DE8F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112" y="3660826"/>
            <a:ext cx="552450" cy="23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3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848600" cy="762000"/>
          </a:xfrm>
        </p:spPr>
        <p:txBody>
          <a:bodyPr>
            <a:noAutofit/>
          </a:bodyPr>
          <a:lstStyle/>
          <a:p>
            <a:r>
              <a:rPr lang="en-US" sz="4400" dirty="0"/>
              <a:t>Employment  Outcomes</a:t>
            </a:r>
          </a:p>
        </p:txBody>
      </p:sp>
      <p:sp>
        <p:nvSpPr>
          <p:cNvPr id="3" name="Content Placeholder 2"/>
          <p:cNvSpPr>
            <a:spLocks noGrp="1"/>
          </p:cNvSpPr>
          <p:nvPr>
            <p:ph idx="1"/>
          </p:nvPr>
        </p:nvSpPr>
        <p:spPr>
          <a:xfrm>
            <a:off x="381000" y="457200"/>
            <a:ext cx="7239000" cy="2971800"/>
          </a:xfrm>
        </p:spPr>
        <p:txBody>
          <a:bodyPr>
            <a:normAutofit fontScale="77500" lnSpcReduction="20000"/>
          </a:bodyPr>
          <a:lstStyle/>
          <a:p>
            <a:pPr>
              <a:buNone/>
            </a:pPr>
            <a:endParaRPr lang="en-US" sz="3200" dirty="0"/>
          </a:p>
          <a:p>
            <a:endParaRPr lang="en-US" dirty="0"/>
          </a:p>
          <a:p>
            <a:r>
              <a:rPr lang="en-US" dirty="0"/>
              <a:t>&gt;5000 graduates have obtained employment</a:t>
            </a:r>
          </a:p>
          <a:p>
            <a:r>
              <a:rPr lang="en-US" dirty="0"/>
              <a:t>Hyatt has hired over 950 graduates</a:t>
            </a:r>
          </a:p>
          <a:p>
            <a:r>
              <a:rPr lang="en-US" dirty="0"/>
              <a:t>Opportunities for graduates in Hotels,               Restaurants, Hospitals and Grocery Stores</a:t>
            </a:r>
          </a:p>
          <a:p>
            <a:pPr marL="0" indent="0" algn="ctr">
              <a:buNone/>
            </a:pPr>
            <a:r>
              <a:rPr lang="en-US" sz="2800" dirty="0">
                <a:solidFill>
                  <a:srgbClr val="C00000"/>
                </a:solidFill>
              </a:rPr>
              <a:t>Oct 2014 – Recognized as one of the top 10 Training and Employment  Programs, for PWDs, by the White House Champions of Change Program</a:t>
            </a:r>
          </a:p>
          <a:p>
            <a:endParaRPr lang="en-US" sz="3200" dirty="0"/>
          </a:p>
        </p:txBody>
      </p:sp>
      <p:pic>
        <p:nvPicPr>
          <p:cNvPr id="4" name="Picture 3" descr="new_handon logo"/>
          <p:cNvPicPr>
            <a:picLocks noChangeAspect="1" noChangeArrowheads="1"/>
          </p:cNvPicPr>
          <p:nvPr/>
        </p:nvPicPr>
        <p:blipFill>
          <a:blip r:embed="rId3" cstate="print"/>
          <a:srcRect/>
          <a:stretch>
            <a:fillRect/>
          </a:stretch>
        </p:blipFill>
        <p:spPr bwMode="auto">
          <a:xfrm>
            <a:off x="5562600" y="5809008"/>
            <a:ext cx="2590800" cy="1048992"/>
          </a:xfrm>
          <a:prstGeom prst="rect">
            <a:avLst/>
          </a:prstGeom>
          <a:noFill/>
          <a:ln w="9525">
            <a:noFill/>
            <a:miter lim="800000"/>
            <a:headEnd/>
            <a:tailEnd/>
          </a:ln>
        </p:spPr>
      </p:pic>
      <p:pic>
        <p:nvPicPr>
          <p:cNvPr id="6" name="Picture 5">
            <a:extLst>
              <a:ext uri="{FF2B5EF4-FFF2-40B4-BE49-F238E27FC236}">
                <a16:creationId xmlns:a16="http://schemas.microsoft.com/office/drawing/2014/main" id="{6D840898-F895-44AA-B391-8CFBA2DFD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276600"/>
            <a:ext cx="4597741" cy="3399183"/>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848600" cy="685800"/>
          </a:xfrm>
        </p:spPr>
        <p:txBody>
          <a:bodyPr>
            <a:noAutofit/>
          </a:bodyPr>
          <a:lstStyle/>
          <a:p>
            <a:r>
              <a:rPr lang="en-US" sz="4400" dirty="0"/>
              <a:t>Applicant qualifications</a:t>
            </a:r>
          </a:p>
        </p:txBody>
      </p:sp>
      <p:sp>
        <p:nvSpPr>
          <p:cNvPr id="3" name="Content Placeholder 2"/>
          <p:cNvSpPr>
            <a:spLocks noGrp="1"/>
          </p:cNvSpPr>
          <p:nvPr>
            <p:ph idx="1"/>
          </p:nvPr>
        </p:nvSpPr>
        <p:spPr>
          <a:xfrm>
            <a:off x="381000" y="914400"/>
            <a:ext cx="7239000" cy="2362200"/>
          </a:xfrm>
        </p:spPr>
        <p:txBody>
          <a:bodyPr>
            <a:normAutofit fontScale="25000" lnSpcReduction="20000"/>
          </a:bodyPr>
          <a:lstStyle/>
          <a:p>
            <a:pPr>
              <a:buNone/>
            </a:pPr>
            <a:endParaRPr lang="en-US" sz="3200" dirty="0"/>
          </a:p>
          <a:p>
            <a:r>
              <a:rPr lang="en-US" sz="9600" dirty="0"/>
              <a:t> Must be 18 years of age (some exceptions apply)</a:t>
            </a:r>
          </a:p>
          <a:p>
            <a:r>
              <a:rPr lang="en-US" sz="9600" dirty="0"/>
              <a:t> Must have documented disABILITY</a:t>
            </a:r>
          </a:p>
          <a:p>
            <a:r>
              <a:rPr lang="en-US" sz="9600" dirty="0"/>
              <a:t> Be able to perform functions of job</a:t>
            </a:r>
          </a:p>
          <a:p>
            <a:r>
              <a:rPr lang="en-US" sz="9600" dirty="0"/>
              <a:t> Background check completed for felonies or  	misdemeanors within past 7 years</a:t>
            </a:r>
          </a:p>
          <a:p>
            <a:r>
              <a:rPr lang="en-US" sz="9600" dirty="0"/>
              <a:t> A High School Diploma or GED is NOT required       (because they are not required by the industry)</a:t>
            </a:r>
          </a:p>
          <a:p>
            <a:pPr>
              <a:buNone/>
            </a:pPr>
            <a:endParaRPr lang="en-US" dirty="0"/>
          </a:p>
        </p:txBody>
      </p:sp>
      <p:pic>
        <p:nvPicPr>
          <p:cNvPr id="4" name="Picture 3" descr="new_handon logo"/>
          <p:cNvPicPr>
            <a:picLocks noChangeAspect="1" noChangeArrowheads="1"/>
          </p:cNvPicPr>
          <p:nvPr/>
        </p:nvPicPr>
        <p:blipFill>
          <a:blip r:embed="rId3" cstate="print"/>
          <a:srcRect/>
          <a:stretch>
            <a:fillRect/>
          </a:stretch>
        </p:blipFill>
        <p:spPr bwMode="auto">
          <a:xfrm>
            <a:off x="5562600" y="5809008"/>
            <a:ext cx="2590800" cy="1048992"/>
          </a:xfrm>
          <a:prstGeom prst="rect">
            <a:avLst/>
          </a:prstGeom>
          <a:noFill/>
          <a:ln w="9525">
            <a:noFill/>
            <a:miter lim="800000"/>
            <a:headEnd/>
            <a:tailEnd/>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505200"/>
            <a:ext cx="3505200"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485</TotalTime>
  <Words>1236</Words>
  <Application>Microsoft Office PowerPoint</Application>
  <PresentationFormat>On-screen Show (4:3)</PresentationFormat>
  <Paragraphs>135</Paragraphs>
  <Slides>29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Rounded MT Bold</vt:lpstr>
      <vt:lpstr>Calibri</vt:lpstr>
      <vt:lpstr>Times New Roman</vt:lpstr>
      <vt:lpstr>Trebuchet MS</vt:lpstr>
      <vt:lpstr>Wingdings</vt:lpstr>
      <vt:lpstr>Wingdings 2</vt:lpstr>
      <vt:lpstr>Opulent</vt:lpstr>
      <vt:lpstr>     Accentuating the “I” in IEPs and IPEs</vt:lpstr>
      <vt:lpstr>Hands On @Hyatt Hospitality training Program   Providing WBLE’s since 1998</vt:lpstr>
      <vt:lpstr>Program Description</vt:lpstr>
      <vt:lpstr>Training  Departments  </vt:lpstr>
      <vt:lpstr>Current  Hyatt Properties In Florida</vt:lpstr>
      <vt:lpstr>Growing capacity  in Orlando</vt:lpstr>
      <vt:lpstr>Currently partnering with 36 Hyatt Hotels and 15 State Vr Agencies across the US</vt:lpstr>
      <vt:lpstr>Employment  Outcomes</vt:lpstr>
      <vt:lpstr>Applicant qualifications</vt:lpstr>
      <vt:lpstr>Features of Program</vt:lpstr>
      <vt:lpstr>     Certificate  Example</vt:lpstr>
      <vt:lpstr>PowerPoint Presentation</vt:lpstr>
      <vt:lpstr>            Mark Havard    Area Director of    Human Resources   Hyatt Regency Orlando    </vt:lpstr>
      <vt:lpstr>        WIOA Section 418 –TRAINING AND            SERVICES FOR EMPLOYERS (2015)</vt:lpstr>
      <vt:lpstr>Hands On   success  Story</vt:lpstr>
      <vt:lpstr>Hands On   success Stories                                                                                       Cesar                                             and                                            Zack </vt:lpstr>
      <vt:lpstr>Hands On   success Story  Rachel The Student becomes the teacher</vt:lpstr>
      <vt:lpstr>PowerPoint Presentation</vt:lpstr>
      <vt:lpstr>Hands On   success Story  Rachel The Student becomes the teacher</vt:lpstr>
      <vt:lpstr> Hands On success Story  Jimmy Graduated 2014  Hyatt Regency Jacksonville</vt:lpstr>
      <vt:lpstr> Hands On success Story    Jimmy Offered Permanent Full-Time Position  Hyatt Regency  Jacksonville</vt:lpstr>
      <vt:lpstr> Hands On success Story  Jimmy Graduated 2014  Hyatt Regency  Jacksonville  Continues to  Work at HRJ And assists with  Presentations and students who are Deaf</vt:lpstr>
      <vt:lpstr>                  Leanne Rexford    Director of    Partner Relations    The Able Trust    </vt:lpstr>
      <vt:lpstr>PowerPoint Presentation</vt:lpstr>
      <vt:lpstr>PowerPoint Presentation</vt:lpstr>
      <vt:lpstr>PowerPoint Presentation</vt:lpstr>
      <vt:lpstr>PowerPoint Presentation</vt:lpstr>
      <vt:lpstr>Hands On @Hyatt 25th Anniversary Dinner</vt:lpstr>
      <vt:lpstr>     Accentuating the “I” in IEPs and IPEs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Kathryn</dc:creator>
  <cp:lastModifiedBy>John Ficca</cp:lastModifiedBy>
  <cp:revision>167</cp:revision>
  <dcterms:created xsi:type="dcterms:W3CDTF">2011-12-14T15:26:44Z</dcterms:created>
  <dcterms:modified xsi:type="dcterms:W3CDTF">2023-05-10T19:38:49Z</dcterms:modified>
</cp:coreProperties>
</file>